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89" r:id="rId2"/>
    <p:sldId id="257" r:id="rId3"/>
    <p:sldId id="273" r:id="rId4"/>
    <p:sldId id="274" r:id="rId5"/>
    <p:sldId id="276" r:id="rId6"/>
    <p:sldId id="258" r:id="rId7"/>
    <p:sldId id="278" r:id="rId8"/>
    <p:sldId id="279" r:id="rId9"/>
    <p:sldId id="280" r:id="rId10"/>
    <p:sldId id="281" r:id="rId11"/>
    <p:sldId id="259" r:id="rId12"/>
    <p:sldId id="266" r:id="rId13"/>
    <p:sldId id="261" r:id="rId14"/>
    <p:sldId id="267" r:id="rId15"/>
    <p:sldId id="262" r:id="rId16"/>
    <p:sldId id="270" r:id="rId17"/>
    <p:sldId id="260" r:id="rId18"/>
    <p:sldId id="264" r:id="rId19"/>
    <p:sldId id="290" r:id="rId20"/>
    <p:sldId id="291" r:id="rId21"/>
    <p:sldId id="263" r:id="rId22"/>
    <p:sldId id="268" r:id="rId23"/>
    <p:sldId id="269" r:id="rId24"/>
    <p:sldId id="292" r:id="rId25"/>
    <p:sldId id="293" r:id="rId26"/>
    <p:sldId id="294" r:id="rId27"/>
    <p:sldId id="265" r:id="rId28"/>
    <p:sldId id="296" r:id="rId29"/>
    <p:sldId id="295" r:id="rId30"/>
    <p:sldId id="297" r:id="rId31"/>
    <p:sldId id="299" r:id="rId32"/>
    <p:sldId id="298" r:id="rId33"/>
    <p:sldId id="300" r:id="rId34"/>
    <p:sldId id="301" r:id="rId35"/>
    <p:sldId id="303" r:id="rId36"/>
    <p:sldId id="304" r:id="rId37"/>
    <p:sldId id="302" r:id="rId38"/>
    <p:sldId id="305" r:id="rId39"/>
    <p:sldId id="306" r:id="rId40"/>
    <p:sldId id="308" r:id="rId41"/>
    <p:sldId id="307" r:id="rId42"/>
    <p:sldId id="309" r:id="rId43"/>
    <p:sldId id="311" r:id="rId44"/>
    <p:sldId id="310" r:id="rId45"/>
    <p:sldId id="312" r:id="rId46"/>
    <p:sldId id="313" r:id="rId47"/>
    <p:sldId id="314" r:id="rId48"/>
    <p:sldId id="315" r:id="rId49"/>
    <p:sldId id="316" r:id="rId50"/>
    <p:sldId id="317" r:id="rId51"/>
    <p:sldId id="271" r:id="rId52"/>
    <p:sldId id="318" r:id="rId53"/>
    <p:sldId id="319" r:id="rId54"/>
    <p:sldId id="320" r:id="rId55"/>
    <p:sldId id="321" r:id="rId56"/>
    <p:sldId id="322" r:id="rId57"/>
    <p:sldId id="272" r:id="rId58"/>
    <p:sldId id="282" r:id="rId59"/>
    <p:sldId id="283" r:id="rId60"/>
    <p:sldId id="284" r:id="rId61"/>
    <p:sldId id="323" r:id="rId62"/>
    <p:sldId id="285" r:id="rId63"/>
    <p:sldId id="286" r:id="rId64"/>
    <p:sldId id="324" r:id="rId65"/>
    <p:sldId id="325" r:id="rId66"/>
    <p:sldId id="326" r:id="rId67"/>
    <p:sldId id="327" r:id="rId68"/>
    <p:sldId id="328" r:id="rId69"/>
    <p:sldId id="329"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17" autoAdjust="0"/>
    <p:restoredTop sz="93447" autoAdjust="0"/>
  </p:normalViewPr>
  <p:slideViewPr>
    <p:cSldViewPr snapToGrid="0" showGuides="1">
      <p:cViewPr varScale="1">
        <p:scale>
          <a:sx n="63" d="100"/>
          <a:sy n="63" d="100"/>
        </p:scale>
        <p:origin x="916" y="56"/>
      </p:cViewPr>
      <p:guideLst>
        <p:guide orient="horz" pos="2160"/>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CE7D50-B52D-42BA-B2BD-3606AB2BD25E}" type="doc">
      <dgm:prSet loTypeId="urn:microsoft.com/office/officeart/2005/8/layout/cycle6" loCatId="cycle" qsTypeId="urn:microsoft.com/office/officeart/2005/8/quickstyle/simple1" qsCatId="simple" csTypeId="urn:microsoft.com/office/officeart/2005/8/colors/accent3_1" csCatId="accent3" phldr="1"/>
      <dgm:spPr/>
      <dgm:t>
        <a:bodyPr/>
        <a:lstStyle/>
        <a:p>
          <a:endParaRPr lang="en-PK"/>
        </a:p>
      </dgm:t>
    </dgm:pt>
    <dgm:pt modelId="{90994B4F-5065-45CC-9801-B091B4BD1800}">
      <dgm:prSet phldrT="[Text]"/>
      <dgm:spPr/>
      <dgm:t>
        <a:bodyPr/>
        <a:lstStyle/>
        <a:p>
          <a:r>
            <a:rPr lang="en-US" b="1" dirty="0">
              <a:solidFill>
                <a:schemeClr val="accent1">
                  <a:lumMod val="50000"/>
                </a:schemeClr>
              </a:solidFill>
            </a:rPr>
            <a:t>Software Engineering</a:t>
          </a:r>
          <a:endParaRPr lang="en-PK" b="1" dirty="0">
            <a:solidFill>
              <a:schemeClr val="accent1">
                <a:lumMod val="50000"/>
              </a:schemeClr>
            </a:solidFill>
          </a:endParaRPr>
        </a:p>
      </dgm:t>
    </dgm:pt>
    <dgm:pt modelId="{873F88C2-E245-4472-AA84-96174F8CB8EA}" type="parTrans" cxnId="{496EAAE5-F285-485F-B2B3-4F3226572A39}">
      <dgm:prSet/>
      <dgm:spPr/>
      <dgm:t>
        <a:bodyPr/>
        <a:lstStyle/>
        <a:p>
          <a:endParaRPr lang="en-PK"/>
        </a:p>
      </dgm:t>
    </dgm:pt>
    <dgm:pt modelId="{F6512D85-CAF4-4874-8469-B1F9682798F7}" type="sibTrans" cxnId="{496EAAE5-F285-485F-B2B3-4F3226572A39}">
      <dgm:prSet/>
      <dgm:spPr/>
      <dgm:t>
        <a:bodyPr/>
        <a:lstStyle/>
        <a:p>
          <a:endParaRPr lang="en-PK"/>
        </a:p>
      </dgm:t>
    </dgm:pt>
    <dgm:pt modelId="{CC740D02-D9A9-4108-9FA9-01D620108B6D}">
      <dgm:prSet phldrT="[Text]"/>
      <dgm:spPr/>
      <dgm:t>
        <a:bodyPr/>
        <a:lstStyle/>
        <a:p>
          <a:r>
            <a:rPr lang="en-US" dirty="0">
              <a:solidFill>
                <a:srgbClr val="FF0000"/>
              </a:solidFill>
            </a:rPr>
            <a:t>Application Development</a:t>
          </a:r>
          <a:endParaRPr lang="en-PK" dirty="0">
            <a:solidFill>
              <a:srgbClr val="FF0000"/>
            </a:solidFill>
          </a:endParaRPr>
        </a:p>
      </dgm:t>
    </dgm:pt>
    <dgm:pt modelId="{B0DC483F-15F4-42CE-892F-BB55D87D0DAB}" type="parTrans" cxnId="{9926F56D-9288-424B-85DC-AAD1E3175B59}">
      <dgm:prSet/>
      <dgm:spPr/>
      <dgm:t>
        <a:bodyPr/>
        <a:lstStyle/>
        <a:p>
          <a:endParaRPr lang="en-PK"/>
        </a:p>
      </dgm:t>
    </dgm:pt>
    <dgm:pt modelId="{04811A9F-5C67-4D78-A702-964C0CE523BE}" type="sibTrans" cxnId="{9926F56D-9288-424B-85DC-AAD1E3175B59}">
      <dgm:prSet/>
      <dgm:spPr/>
      <dgm:t>
        <a:bodyPr/>
        <a:lstStyle/>
        <a:p>
          <a:endParaRPr lang="en-PK"/>
        </a:p>
      </dgm:t>
    </dgm:pt>
    <dgm:pt modelId="{A7E69DC8-9FEC-4A6F-8161-EB1DD64299DE}">
      <dgm:prSet phldrT="[Text]"/>
      <dgm:spPr/>
      <dgm:t>
        <a:bodyPr/>
        <a:lstStyle/>
        <a:p>
          <a:r>
            <a:rPr lang="en-US" dirty="0">
              <a:solidFill>
                <a:schemeClr val="accent5">
                  <a:lumMod val="75000"/>
                </a:schemeClr>
              </a:solidFill>
            </a:rPr>
            <a:t>Embedded Software Engineering</a:t>
          </a:r>
          <a:endParaRPr lang="en-PK" dirty="0">
            <a:solidFill>
              <a:schemeClr val="accent5">
                <a:lumMod val="75000"/>
              </a:schemeClr>
            </a:solidFill>
          </a:endParaRPr>
        </a:p>
      </dgm:t>
    </dgm:pt>
    <dgm:pt modelId="{89FF7333-B5F3-4C36-B8C4-5C42D5135DB2}" type="parTrans" cxnId="{AFC93C91-622F-4A45-BAF3-423BA0507FF9}">
      <dgm:prSet/>
      <dgm:spPr/>
      <dgm:t>
        <a:bodyPr/>
        <a:lstStyle/>
        <a:p>
          <a:endParaRPr lang="en-PK"/>
        </a:p>
      </dgm:t>
    </dgm:pt>
    <dgm:pt modelId="{E73B5CA2-88CA-4697-A6FC-FE0996C1D804}" type="sibTrans" cxnId="{AFC93C91-622F-4A45-BAF3-423BA0507FF9}">
      <dgm:prSet/>
      <dgm:spPr/>
      <dgm:t>
        <a:bodyPr/>
        <a:lstStyle/>
        <a:p>
          <a:endParaRPr lang="en-PK"/>
        </a:p>
      </dgm:t>
    </dgm:pt>
    <dgm:pt modelId="{D62CF849-63E8-4AEF-84EA-D5EEED659BC9}">
      <dgm:prSet phldrT="[Text]"/>
      <dgm:spPr/>
      <dgm:t>
        <a:bodyPr/>
        <a:lstStyle/>
        <a:p>
          <a:r>
            <a:rPr lang="en-US" dirty="0">
              <a:solidFill>
                <a:schemeClr val="accent3">
                  <a:lumMod val="75000"/>
                </a:schemeClr>
              </a:solidFill>
            </a:rPr>
            <a:t>System Software Engineering</a:t>
          </a:r>
          <a:endParaRPr lang="en-PK" dirty="0">
            <a:solidFill>
              <a:schemeClr val="accent3">
                <a:lumMod val="75000"/>
              </a:schemeClr>
            </a:solidFill>
          </a:endParaRPr>
        </a:p>
      </dgm:t>
    </dgm:pt>
    <dgm:pt modelId="{28384520-B4ED-4EBF-84EB-265A4AF03E0D}" type="parTrans" cxnId="{6FF0362A-5B3D-41A1-AC51-D2E2B30623F4}">
      <dgm:prSet/>
      <dgm:spPr/>
      <dgm:t>
        <a:bodyPr/>
        <a:lstStyle/>
        <a:p>
          <a:endParaRPr lang="en-PK"/>
        </a:p>
      </dgm:t>
    </dgm:pt>
    <dgm:pt modelId="{587CC173-FDF5-43FE-AE56-879FDFB9F599}" type="sibTrans" cxnId="{6FF0362A-5B3D-41A1-AC51-D2E2B30623F4}">
      <dgm:prSet/>
      <dgm:spPr/>
      <dgm:t>
        <a:bodyPr/>
        <a:lstStyle/>
        <a:p>
          <a:endParaRPr lang="en-PK"/>
        </a:p>
      </dgm:t>
    </dgm:pt>
    <dgm:pt modelId="{B226ADD6-7857-4E9A-9100-86352F8EF2AA}">
      <dgm:prSet phldrT="[Text]"/>
      <dgm:spPr/>
      <dgm:t>
        <a:bodyPr/>
        <a:lstStyle/>
        <a:p>
          <a:r>
            <a:rPr lang="en-US" dirty="0">
              <a:solidFill>
                <a:schemeClr val="accent1">
                  <a:lumMod val="60000"/>
                  <a:lumOff val="40000"/>
                </a:schemeClr>
              </a:solidFill>
            </a:rPr>
            <a:t>Game Software Engineering</a:t>
          </a:r>
          <a:endParaRPr lang="en-PK" dirty="0">
            <a:solidFill>
              <a:schemeClr val="accent1">
                <a:lumMod val="60000"/>
                <a:lumOff val="40000"/>
              </a:schemeClr>
            </a:solidFill>
          </a:endParaRPr>
        </a:p>
      </dgm:t>
    </dgm:pt>
    <dgm:pt modelId="{B4CF866E-062D-457B-A860-29AF9BC86F84}" type="parTrans" cxnId="{2EC7AFAD-752F-4DB2-A08E-FE7A404E6C4C}">
      <dgm:prSet/>
      <dgm:spPr/>
      <dgm:t>
        <a:bodyPr/>
        <a:lstStyle/>
        <a:p>
          <a:endParaRPr lang="en-PK"/>
        </a:p>
      </dgm:t>
    </dgm:pt>
    <dgm:pt modelId="{B6069E07-86CF-4C8A-92BE-09029D3F2F0B}" type="sibTrans" cxnId="{2EC7AFAD-752F-4DB2-A08E-FE7A404E6C4C}">
      <dgm:prSet/>
      <dgm:spPr/>
      <dgm:t>
        <a:bodyPr/>
        <a:lstStyle/>
        <a:p>
          <a:endParaRPr lang="en-PK"/>
        </a:p>
      </dgm:t>
    </dgm:pt>
    <dgm:pt modelId="{14514767-C66E-4281-9691-428C24B9EE22}">
      <dgm:prSet phldrT="[Text]"/>
      <dgm:spPr/>
      <dgm:t>
        <a:bodyPr/>
        <a:lstStyle/>
        <a:p>
          <a:r>
            <a:rPr lang="en-US" dirty="0">
              <a:solidFill>
                <a:srgbClr val="92D050"/>
              </a:solidFill>
            </a:rPr>
            <a:t>Enterprise Software Engineering</a:t>
          </a:r>
          <a:endParaRPr lang="en-PK" dirty="0">
            <a:solidFill>
              <a:srgbClr val="92D050"/>
            </a:solidFill>
          </a:endParaRPr>
        </a:p>
      </dgm:t>
    </dgm:pt>
    <dgm:pt modelId="{BEE47907-67DD-4116-BB09-B80C455F57DC}" type="parTrans" cxnId="{FE659801-E637-42F7-95A0-A620A07E563A}">
      <dgm:prSet/>
      <dgm:spPr/>
      <dgm:t>
        <a:bodyPr/>
        <a:lstStyle/>
        <a:p>
          <a:endParaRPr lang="en-PK"/>
        </a:p>
      </dgm:t>
    </dgm:pt>
    <dgm:pt modelId="{CFAB109A-F460-45BB-B849-D69FEC525B25}" type="sibTrans" cxnId="{FE659801-E637-42F7-95A0-A620A07E563A}">
      <dgm:prSet/>
      <dgm:spPr/>
      <dgm:t>
        <a:bodyPr/>
        <a:lstStyle/>
        <a:p>
          <a:endParaRPr lang="en-PK"/>
        </a:p>
      </dgm:t>
    </dgm:pt>
    <dgm:pt modelId="{27DD775B-1BD3-44BD-8200-08DCA073484F}" type="pres">
      <dgm:prSet presAssocID="{39CE7D50-B52D-42BA-B2BD-3606AB2BD25E}" presName="cycle" presStyleCnt="0">
        <dgm:presLayoutVars>
          <dgm:dir/>
          <dgm:resizeHandles val="exact"/>
        </dgm:presLayoutVars>
      </dgm:prSet>
      <dgm:spPr/>
    </dgm:pt>
    <dgm:pt modelId="{840A12E1-9D9C-4742-B067-3224FDA582B7}" type="pres">
      <dgm:prSet presAssocID="{90994B4F-5065-45CC-9801-B091B4BD1800}" presName="node" presStyleLbl="node1" presStyleIdx="0" presStyleCnt="1" custScaleX="148260">
        <dgm:presLayoutVars>
          <dgm:bulletEnabled val="1"/>
        </dgm:presLayoutVars>
      </dgm:prSet>
      <dgm:spPr/>
    </dgm:pt>
  </dgm:ptLst>
  <dgm:cxnLst>
    <dgm:cxn modelId="{FE659801-E637-42F7-95A0-A620A07E563A}" srcId="{90994B4F-5065-45CC-9801-B091B4BD1800}" destId="{14514767-C66E-4281-9691-428C24B9EE22}" srcOrd="4" destOrd="0" parTransId="{BEE47907-67DD-4116-BB09-B80C455F57DC}" sibTransId="{CFAB109A-F460-45BB-B849-D69FEC525B25}"/>
    <dgm:cxn modelId="{6FF0362A-5B3D-41A1-AC51-D2E2B30623F4}" srcId="{90994B4F-5065-45CC-9801-B091B4BD1800}" destId="{D62CF849-63E8-4AEF-84EA-D5EEED659BC9}" srcOrd="2" destOrd="0" parTransId="{28384520-B4ED-4EBF-84EB-265A4AF03E0D}" sibTransId="{587CC173-FDF5-43FE-AE56-879FDFB9F599}"/>
    <dgm:cxn modelId="{6CB39332-DBAE-44B8-9CE3-CB8F7253DADA}" type="presOf" srcId="{14514767-C66E-4281-9691-428C24B9EE22}" destId="{840A12E1-9D9C-4742-B067-3224FDA582B7}" srcOrd="0" destOrd="5" presId="urn:microsoft.com/office/officeart/2005/8/layout/cycle6"/>
    <dgm:cxn modelId="{CF7EED38-4A42-428F-A731-C083F0EC72B5}" type="presOf" srcId="{D62CF849-63E8-4AEF-84EA-D5EEED659BC9}" destId="{840A12E1-9D9C-4742-B067-3224FDA582B7}" srcOrd="0" destOrd="3" presId="urn:microsoft.com/office/officeart/2005/8/layout/cycle6"/>
    <dgm:cxn modelId="{9926F56D-9288-424B-85DC-AAD1E3175B59}" srcId="{90994B4F-5065-45CC-9801-B091B4BD1800}" destId="{CC740D02-D9A9-4108-9FA9-01D620108B6D}" srcOrd="0" destOrd="0" parTransId="{B0DC483F-15F4-42CE-892F-BB55D87D0DAB}" sibTransId="{04811A9F-5C67-4D78-A702-964C0CE523BE}"/>
    <dgm:cxn modelId="{44BCC472-A01D-439B-9AB3-174B7986EE80}" type="presOf" srcId="{A7E69DC8-9FEC-4A6F-8161-EB1DD64299DE}" destId="{840A12E1-9D9C-4742-B067-3224FDA582B7}" srcOrd="0" destOrd="2" presId="urn:microsoft.com/office/officeart/2005/8/layout/cycle6"/>
    <dgm:cxn modelId="{54E30C78-A770-41DD-BE4F-64CE62DD7BB5}" type="presOf" srcId="{90994B4F-5065-45CC-9801-B091B4BD1800}" destId="{840A12E1-9D9C-4742-B067-3224FDA582B7}" srcOrd="0" destOrd="0" presId="urn:microsoft.com/office/officeart/2005/8/layout/cycle6"/>
    <dgm:cxn modelId="{AFC93C91-622F-4A45-BAF3-423BA0507FF9}" srcId="{90994B4F-5065-45CC-9801-B091B4BD1800}" destId="{A7E69DC8-9FEC-4A6F-8161-EB1DD64299DE}" srcOrd="1" destOrd="0" parTransId="{89FF7333-B5F3-4C36-B8C4-5C42D5135DB2}" sibTransId="{E73B5CA2-88CA-4697-A6FC-FE0996C1D804}"/>
    <dgm:cxn modelId="{13CB4E9C-5EA0-46F7-920D-ACB407C23454}" type="presOf" srcId="{B226ADD6-7857-4E9A-9100-86352F8EF2AA}" destId="{840A12E1-9D9C-4742-B067-3224FDA582B7}" srcOrd="0" destOrd="4" presId="urn:microsoft.com/office/officeart/2005/8/layout/cycle6"/>
    <dgm:cxn modelId="{2EC7AFAD-752F-4DB2-A08E-FE7A404E6C4C}" srcId="{90994B4F-5065-45CC-9801-B091B4BD1800}" destId="{B226ADD6-7857-4E9A-9100-86352F8EF2AA}" srcOrd="3" destOrd="0" parTransId="{B4CF866E-062D-457B-A860-29AF9BC86F84}" sibTransId="{B6069E07-86CF-4C8A-92BE-09029D3F2F0B}"/>
    <dgm:cxn modelId="{6D7902BE-29DC-4F17-BDB7-06A4E602308B}" type="presOf" srcId="{CC740D02-D9A9-4108-9FA9-01D620108B6D}" destId="{840A12E1-9D9C-4742-B067-3224FDA582B7}" srcOrd="0" destOrd="1" presId="urn:microsoft.com/office/officeart/2005/8/layout/cycle6"/>
    <dgm:cxn modelId="{473C10C7-440C-48C7-AC69-02E00B6BA602}" type="presOf" srcId="{39CE7D50-B52D-42BA-B2BD-3606AB2BD25E}" destId="{27DD775B-1BD3-44BD-8200-08DCA073484F}" srcOrd="0" destOrd="0" presId="urn:microsoft.com/office/officeart/2005/8/layout/cycle6"/>
    <dgm:cxn modelId="{496EAAE5-F285-485F-B2B3-4F3226572A39}" srcId="{39CE7D50-B52D-42BA-B2BD-3606AB2BD25E}" destId="{90994B4F-5065-45CC-9801-B091B4BD1800}" srcOrd="0" destOrd="0" parTransId="{873F88C2-E245-4472-AA84-96174F8CB8EA}" sibTransId="{F6512D85-CAF4-4874-8469-B1F9682798F7}"/>
    <dgm:cxn modelId="{4861BD97-0180-4EC2-A150-9DD15FD36E55}" type="presParOf" srcId="{27DD775B-1BD3-44BD-8200-08DCA073484F}" destId="{840A12E1-9D9C-4742-B067-3224FDA582B7}" srcOrd="0"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0A12E1-9D9C-4742-B067-3224FDA582B7}">
      <dsp:nvSpPr>
        <dsp:cNvPr id="0" name=""/>
        <dsp:cNvSpPr/>
      </dsp:nvSpPr>
      <dsp:spPr>
        <a:xfrm>
          <a:off x="711607" y="2918"/>
          <a:ext cx="8538263" cy="3743337"/>
        </a:xfrm>
        <a:prstGeom prst="roundRect">
          <a:avLst/>
        </a:prstGeom>
        <a:solidFill>
          <a:schemeClr val="lt1">
            <a:hueOff val="0"/>
            <a:satOff val="0"/>
            <a:lumOff val="0"/>
            <a:alphaOff val="0"/>
          </a:schemeClr>
        </a:solidFill>
        <a:ln w="19050" cap="rnd"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b="1" kern="1200" dirty="0">
              <a:solidFill>
                <a:schemeClr val="accent1">
                  <a:lumMod val="50000"/>
                </a:schemeClr>
              </a:solidFill>
            </a:rPr>
            <a:t>Software Engineering</a:t>
          </a:r>
          <a:endParaRPr lang="en-PK" sz="3700" b="1" kern="1200" dirty="0">
            <a:solidFill>
              <a:schemeClr val="accent1">
                <a:lumMod val="50000"/>
              </a:schemeClr>
            </a:solidFill>
          </a:endParaRPr>
        </a:p>
        <a:p>
          <a:pPr marL="285750" lvl="1" indent="-285750" algn="l" defTabSz="1289050">
            <a:lnSpc>
              <a:spcPct val="90000"/>
            </a:lnSpc>
            <a:spcBef>
              <a:spcPct val="0"/>
            </a:spcBef>
            <a:spcAft>
              <a:spcPct val="15000"/>
            </a:spcAft>
            <a:buChar char="•"/>
          </a:pPr>
          <a:r>
            <a:rPr lang="en-US" sz="2900" kern="1200" dirty="0">
              <a:solidFill>
                <a:srgbClr val="FF0000"/>
              </a:solidFill>
            </a:rPr>
            <a:t>Application Development</a:t>
          </a:r>
          <a:endParaRPr lang="en-PK" sz="2900" kern="1200" dirty="0">
            <a:solidFill>
              <a:srgbClr val="FF0000"/>
            </a:solidFill>
          </a:endParaRPr>
        </a:p>
        <a:p>
          <a:pPr marL="285750" lvl="1" indent="-285750" algn="l" defTabSz="1289050">
            <a:lnSpc>
              <a:spcPct val="90000"/>
            </a:lnSpc>
            <a:spcBef>
              <a:spcPct val="0"/>
            </a:spcBef>
            <a:spcAft>
              <a:spcPct val="15000"/>
            </a:spcAft>
            <a:buChar char="•"/>
          </a:pPr>
          <a:r>
            <a:rPr lang="en-US" sz="2900" kern="1200" dirty="0">
              <a:solidFill>
                <a:schemeClr val="accent5">
                  <a:lumMod val="75000"/>
                </a:schemeClr>
              </a:solidFill>
            </a:rPr>
            <a:t>Embedded Software Engineering</a:t>
          </a:r>
          <a:endParaRPr lang="en-PK" sz="2900" kern="1200" dirty="0">
            <a:solidFill>
              <a:schemeClr val="accent5">
                <a:lumMod val="75000"/>
              </a:schemeClr>
            </a:solidFill>
          </a:endParaRPr>
        </a:p>
        <a:p>
          <a:pPr marL="285750" lvl="1" indent="-285750" algn="l" defTabSz="1289050">
            <a:lnSpc>
              <a:spcPct val="90000"/>
            </a:lnSpc>
            <a:spcBef>
              <a:spcPct val="0"/>
            </a:spcBef>
            <a:spcAft>
              <a:spcPct val="15000"/>
            </a:spcAft>
            <a:buChar char="•"/>
          </a:pPr>
          <a:r>
            <a:rPr lang="en-US" sz="2900" kern="1200" dirty="0">
              <a:solidFill>
                <a:schemeClr val="accent3">
                  <a:lumMod val="75000"/>
                </a:schemeClr>
              </a:solidFill>
            </a:rPr>
            <a:t>System Software Engineering</a:t>
          </a:r>
          <a:endParaRPr lang="en-PK" sz="2900" kern="1200" dirty="0">
            <a:solidFill>
              <a:schemeClr val="accent3">
                <a:lumMod val="75000"/>
              </a:schemeClr>
            </a:solidFill>
          </a:endParaRPr>
        </a:p>
        <a:p>
          <a:pPr marL="285750" lvl="1" indent="-285750" algn="l" defTabSz="1289050">
            <a:lnSpc>
              <a:spcPct val="90000"/>
            </a:lnSpc>
            <a:spcBef>
              <a:spcPct val="0"/>
            </a:spcBef>
            <a:spcAft>
              <a:spcPct val="15000"/>
            </a:spcAft>
            <a:buChar char="•"/>
          </a:pPr>
          <a:r>
            <a:rPr lang="en-US" sz="2900" kern="1200" dirty="0">
              <a:solidFill>
                <a:schemeClr val="accent1">
                  <a:lumMod val="60000"/>
                  <a:lumOff val="40000"/>
                </a:schemeClr>
              </a:solidFill>
            </a:rPr>
            <a:t>Game Software Engineering</a:t>
          </a:r>
          <a:endParaRPr lang="en-PK" sz="2900" kern="1200" dirty="0">
            <a:solidFill>
              <a:schemeClr val="accent1">
                <a:lumMod val="60000"/>
                <a:lumOff val="40000"/>
              </a:schemeClr>
            </a:solidFill>
          </a:endParaRPr>
        </a:p>
        <a:p>
          <a:pPr marL="285750" lvl="1" indent="-285750" algn="l" defTabSz="1289050">
            <a:lnSpc>
              <a:spcPct val="90000"/>
            </a:lnSpc>
            <a:spcBef>
              <a:spcPct val="0"/>
            </a:spcBef>
            <a:spcAft>
              <a:spcPct val="15000"/>
            </a:spcAft>
            <a:buChar char="•"/>
          </a:pPr>
          <a:r>
            <a:rPr lang="en-US" sz="2900" kern="1200" dirty="0">
              <a:solidFill>
                <a:srgbClr val="92D050"/>
              </a:solidFill>
            </a:rPr>
            <a:t>Enterprise Software Engineering</a:t>
          </a:r>
          <a:endParaRPr lang="en-PK" sz="2900" kern="1200" dirty="0">
            <a:solidFill>
              <a:srgbClr val="92D050"/>
            </a:solidFill>
          </a:endParaRPr>
        </a:p>
      </dsp:txBody>
      <dsp:txXfrm>
        <a:off x="894342" y="185653"/>
        <a:ext cx="8172793" cy="3377867"/>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1B3DF5A-BB14-4123-9A79-72AAFE8471B3}" type="datetimeFigureOut">
              <a:rPr lang="en-US" smtClean="0"/>
              <a:t>1/11/2025</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1998022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B3DF5A-BB14-4123-9A79-72AAFE8471B3}" type="datetimeFigureOut">
              <a:rPr lang="en-US" smtClean="0"/>
              <a:t>1/11/2025</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801113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1B3DF5A-BB14-4123-9A79-72AAFE8471B3}"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23736395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1B3DF5A-BB14-4123-9A79-72AAFE8471B3}"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2446706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B3DF5A-BB14-4123-9A79-72AAFE8471B3}"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8011983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1B3DF5A-BB14-4123-9A79-72AAFE8471B3}" type="datetimeFigureOut">
              <a:rPr lang="en-US" smtClean="0"/>
              <a:t>1/11/2025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23776040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1B3DF5A-BB14-4123-9A79-72AAFE8471B3}" type="datetimeFigureOut">
              <a:rPr lang="en-US" smtClean="0"/>
              <a:t>1/11/2025</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20003946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1B3DF5A-BB14-4123-9A79-72AAFE8471B3}"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1919535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1B3DF5A-BB14-4123-9A79-72AAFE8471B3}"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2214885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B3DF5A-BB14-4123-9A79-72AAFE8471B3}"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369393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B3DF5A-BB14-4123-9A79-72AAFE8471B3}"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3320626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B3DF5A-BB14-4123-9A79-72AAFE8471B3}" type="datetimeFigureOut">
              <a:rPr lang="en-US" smtClean="0"/>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1758721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B3DF5A-BB14-4123-9A79-72AAFE8471B3}" type="datetimeFigureOut">
              <a:rPr lang="en-US" smtClean="0"/>
              <a:t>1/11/2025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354027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B3DF5A-BB14-4123-9A79-72AAFE8471B3}" type="datetimeFigureOut">
              <a:rPr lang="en-US" smtClean="0"/>
              <a:t>1/11/2025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1580684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B3DF5A-BB14-4123-9A79-72AAFE8471B3}" type="datetimeFigureOut">
              <a:rPr lang="en-US" smtClean="0"/>
              <a:t>1/11/2025</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63705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B3DF5A-BB14-4123-9A79-72AAFE8471B3}" type="datetimeFigureOut">
              <a:rPr lang="en-US" smtClean="0"/>
              <a:t>1/11/2025</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4126517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B3DF5A-BB14-4123-9A79-72AAFE8471B3}" type="datetimeFigureOut">
              <a:rPr lang="en-US" smtClean="0"/>
              <a:t>1/11/2025</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333694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1B3DF5A-BB14-4123-9A79-72AAFE8471B3}" type="datetimeFigureOut">
              <a:rPr lang="en-US" smtClean="0"/>
              <a:t>1/11/2025</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9DF7E44B-2FEF-4597-93C4-AB10B202FA06}" type="slidenum">
              <a:rPr lang="en-US" smtClean="0"/>
              <a:t>‹#›</a:t>
            </a:fld>
            <a:endParaRPr lang="en-US"/>
          </a:p>
        </p:txBody>
      </p:sp>
    </p:spTree>
    <p:extLst>
      <p:ext uri="{BB962C8B-B14F-4D97-AF65-F5344CB8AC3E}">
        <p14:creationId xmlns:p14="http://schemas.microsoft.com/office/powerpoint/2010/main" val="369877926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techtarget.com/whatis/definition/Python" TargetMode="External"/><Relationship Id="rId2" Type="http://schemas.openxmlformats.org/officeDocument/2006/relationships/hyperlink" Target="https://www.theserverside.com/definition/Java" TargetMode="Externa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www.techtarget.com/searchdatamanagement/definition/C"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Computer Systems</a:t>
            </a:r>
          </a:p>
        </p:txBody>
      </p:sp>
      <p:sp>
        <p:nvSpPr>
          <p:cNvPr id="3" name="Subtitle 2"/>
          <p:cNvSpPr>
            <a:spLocks noGrp="1"/>
          </p:cNvSpPr>
          <p:nvPr>
            <p:ph type="subTitle" idx="1"/>
          </p:nvPr>
        </p:nvSpPr>
        <p:spPr>
          <a:xfrm>
            <a:off x="1154955" y="2998290"/>
            <a:ext cx="8825658" cy="861420"/>
          </a:xfrm>
        </p:spPr>
        <p:txBody>
          <a:bodyPr>
            <a:normAutofit/>
          </a:bodyPr>
          <a:lstStyle/>
          <a:p>
            <a:pPr algn="ctr"/>
            <a:r>
              <a:rPr lang="en-US" sz="3200" b="1" dirty="0">
                <a:solidFill>
                  <a:schemeClr val="bg1"/>
                </a:solidFill>
              </a:rPr>
              <a:t>Unit # 1</a:t>
            </a:r>
          </a:p>
        </p:txBody>
      </p:sp>
    </p:spTree>
    <p:extLst>
      <p:ext uri="{BB962C8B-B14F-4D97-AF65-F5344CB8AC3E}">
        <p14:creationId xmlns:p14="http://schemas.microsoft.com/office/powerpoint/2010/main" val="1981194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Generations of computers</a:t>
            </a:r>
          </a:p>
        </p:txBody>
      </p:sp>
      <p:sp>
        <p:nvSpPr>
          <p:cNvPr id="3" name="Content Placeholder 2"/>
          <p:cNvSpPr>
            <a:spLocks noGrp="1"/>
          </p:cNvSpPr>
          <p:nvPr>
            <p:ph idx="1"/>
          </p:nvPr>
        </p:nvSpPr>
        <p:spPr>
          <a:xfrm>
            <a:off x="876300" y="2446062"/>
            <a:ext cx="5257800" cy="5032375"/>
          </a:xfrm>
        </p:spPr>
        <p:txBody>
          <a:bodyPr>
            <a:normAutofit/>
          </a:bodyPr>
          <a:lstStyle/>
          <a:p>
            <a:r>
              <a:rPr lang="en-US" b="1" dirty="0"/>
              <a:t>Fifth generation </a:t>
            </a:r>
          </a:p>
          <a:p>
            <a:pPr marL="685800" indent="-338138"/>
            <a:r>
              <a:rPr lang="en-US" dirty="0"/>
              <a:t>A project to develop intelligent computers. </a:t>
            </a:r>
          </a:p>
          <a:p>
            <a:pPr marL="628650" indent="-285750"/>
            <a:r>
              <a:rPr lang="en-US" dirty="0"/>
              <a:t>They are computers with artificial intelligence. </a:t>
            </a:r>
          </a:p>
          <a:p>
            <a:pPr marL="628650" indent="-285750"/>
            <a:r>
              <a:rPr lang="en-US" dirty="0"/>
              <a:t>Symbolic manipulation and symbolic reasoning is required</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4953" y="2446062"/>
            <a:ext cx="5922735" cy="3058729"/>
          </a:xfrm>
          <a:prstGeom prst="rect">
            <a:avLst/>
          </a:prstGeom>
        </p:spPr>
      </p:pic>
    </p:spTree>
    <p:extLst>
      <p:ext uri="{BB962C8B-B14F-4D97-AF65-F5344CB8AC3E}">
        <p14:creationId xmlns:p14="http://schemas.microsoft.com/office/powerpoint/2010/main" val="3796972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Parts of the computer</a:t>
            </a:r>
          </a:p>
        </p:txBody>
      </p:sp>
      <p:sp>
        <p:nvSpPr>
          <p:cNvPr id="3" name="Content Placeholder 2"/>
          <p:cNvSpPr>
            <a:spLocks noGrp="1"/>
          </p:cNvSpPr>
          <p:nvPr>
            <p:ph idx="1"/>
          </p:nvPr>
        </p:nvSpPr>
        <p:spPr/>
        <p:txBody>
          <a:bodyPr/>
          <a:lstStyle/>
          <a:p>
            <a:r>
              <a:rPr lang="en-US" dirty="0"/>
              <a:t>There are four main devices in a computer system</a:t>
            </a:r>
          </a:p>
          <a:p>
            <a:pPr marL="2054225" indent="-285750"/>
            <a:r>
              <a:rPr lang="en-US" dirty="0"/>
              <a:t>Input devices</a:t>
            </a:r>
          </a:p>
          <a:p>
            <a:pPr marL="2054225" indent="-285750"/>
            <a:r>
              <a:rPr lang="en-US" dirty="0"/>
              <a:t>Output devices</a:t>
            </a:r>
          </a:p>
          <a:p>
            <a:pPr marL="2054225" indent="-285750"/>
            <a:r>
              <a:rPr lang="en-US" dirty="0"/>
              <a:t>Processor, memory and integrating devices</a:t>
            </a:r>
          </a:p>
          <a:p>
            <a:pPr marL="2054225" indent="-285750"/>
            <a:r>
              <a:rPr lang="en-US" dirty="0"/>
              <a:t>Storage devices</a:t>
            </a:r>
          </a:p>
          <a:p>
            <a:endParaRPr lang="en-US" dirty="0"/>
          </a:p>
        </p:txBody>
      </p:sp>
      <p:sp>
        <p:nvSpPr>
          <p:cNvPr id="4" name="AutoShape 2" descr="Parts of Computer System - Library &amp; Information Management"/>
          <p:cNvSpPr>
            <a:spLocks noChangeAspect="1" noChangeArrowheads="1"/>
          </p:cNvSpPr>
          <p:nvPr/>
        </p:nvSpPr>
        <p:spPr bwMode="auto">
          <a:xfrm>
            <a:off x="155575" y="-876300"/>
            <a:ext cx="2514600" cy="1828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descr="3.4.1 Computer Systems - Hardware &amp; Softw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7082" y="3050269"/>
            <a:ext cx="3358570" cy="2522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548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Input Devices</a:t>
            </a:r>
          </a:p>
        </p:txBody>
      </p:sp>
      <p:sp>
        <p:nvSpPr>
          <p:cNvPr id="3" name="Content Placeholder 2"/>
          <p:cNvSpPr>
            <a:spLocks noGrp="1"/>
          </p:cNvSpPr>
          <p:nvPr>
            <p:ph idx="1"/>
          </p:nvPr>
        </p:nvSpPr>
        <p:spPr/>
        <p:txBody>
          <a:bodyPr>
            <a:normAutofit fontScale="92500" lnSpcReduction="20000"/>
          </a:bodyPr>
          <a:lstStyle/>
          <a:p>
            <a:r>
              <a:rPr lang="en-US" dirty="0"/>
              <a:t>Helps the  user to command instructions to the processor</a:t>
            </a:r>
          </a:p>
          <a:p>
            <a:r>
              <a:rPr lang="en-US" dirty="0"/>
              <a:t>Examples: </a:t>
            </a:r>
          </a:p>
          <a:p>
            <a:pPr marL="849313" indent="-282575">
              <a:tabLst>
                <a:tab pos="1023938" algn="l"/>
              </a:tabLst>
            </a:pPr>
            <a:r>
              <a:rPr lang="en-US" dirty="0"/>
              <a:t>keyboard</a:t>
            </a:r>
          </a:p>
          <a:p>
            <a:pPr marL="849313" indent="-282575">
              <a:tabLst>
                <a:tab pos="1023938" algn="l"/>
              </a:tabLst>
            </a:pPr>
            <a:r>
              <a:rPr lang="en-US" dirty="0"/>
              <a:t>Mouse, trackball</a:t>
            </a:r>
          </a:p>
          <a:p>
            <a:pPr marL="849313" indent="-282575">
              <a:tabLst>
                <a:tab pos="1023938" algn="l"/>
              </a:tabLst>
            </a:pPr>
            <a:r>
              <a:rPr lang="en-US" dirty="0"/>
              <a:t>Joystick</a:t>
            </a:r>
          </a:p>
          <a:p>
            <a:pPr marL="849313" indent="-282575">
              <a:tabLst>
                <a:tab pos="1023938" algn="l"/>
              </a:tabLst>
            </a:pPr>
            <a:r>
              <a:rPr lang="en-US" dirty="0"/>
              <a:t>Microphone</a:t>
            </a:r>
          </a:p>
          <a:p>
            <a:pPr marL="849313" indent="-282575">
              <a:tabLst>
                <a:tab pos="1023938" algn="l"/>
              </a:tabLst>
            </a:pPr>
            <a:r>
              <a:rPr lang="en-US" dirty="0"/>
              <a:t>Scanner</a:t>
            </a:r>
          </a:p>
          <a:p>
            <a:pPr marL="849313" indent="-282575">
              <a:tabLst>
                <a:tab pos="1023938" algn="l"/>
              </a:tabLst>
            </a:pPr>
            <a:r>
              <a:rPr lang="en-US" dirty="0"/>
              <a:t>Digital camera</a:t>
            </a:r>
          </a:p>
          <a:p>
            <a:pPr marL="849313" indent="-282575">
              <a:tabLst>
                <a:tab pos="1023938" algn="l"/>
              </a:tabLst>
            </a:pPr>
            <a:r>
              <a:rPr lang="en-US" dirty="0"/>
              <a:t>Barcode Reader</a:t>
            </a:r>
          </a:p>
          <a:p>
            <a:pPr marL="849313" indent="-282575">
              <a:tabLst>
                <a:tab pos="1023938" algn="l"/>
              </a:tabLst>
            </a:pPr>
            <a:r>
              <a:rPr lang="en-US" dirty="0"/>
              <a:t>Touch Screen</a:t>
            </a:r>
          </a:p>
        </p:txBody>
      </p:sp>
      <p:pic>
        <p:nvPicPr>
          <p:cNvPr id="10242" name="Picture 2" descr="Input Devices of Computer: Definition &amp; Examples - TutorialsM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660" y="3282190"/>
            <a:ext cx="5724525" cy="3057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876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Input Devices</a:t>
            </a:r>
          </a:p>
        </p:txBody>
      </p:sp>
      <p:sp>
        <p:nvSpPr>
          <p:cNvPr id="3" name="Content Placeholder 2"/>
          <p:cNvSpPr>
            <a:spLocks noGrp="1"/>
          </p:cNvSpPr>
          <p:nvPr>
            <p:ph idx="1"/>
          </p:nvPr>
        </p:nvSpPr>
        <p:spPr>
          <a:xfrm>
            <a:off x="1154954" y="2603500"/>
            <a:ext cx="4119411" cy="3416300"/>
          </a:xfrm>
        </p:spPr>
        <p:txBody>
          <a:bodyPr/>
          <a:lstStyle/>
          <a:p>
            <a:r>
              <a:rPr lang="en-US" b="1" dirty="0"/>
              <a:t>Input devices</a:t>
            </a:r>
          </a:p>
          <a:p>
            <a:pPr marL="914400"/>
            <a:r>
              <a:rPr lang="en-US" dirty="0"/>
              <a:t>Keyboard</a:t>
            </a:r>
          </a:p>
          <a:p>
            <a:pPr marL="914400"/>
            <a:r>
              <a:rPr lang="en-US" dirty="0"/>
              <a:t>Pointer devices (Mouse, track-ball)</a:t>
            </a:r>
          </a:p>
          <a:p>
            <a:pPr marL="914400"/>
            <a:r>
              <a:rPr lang="en-US" dirty="0"/>
              <a:t>Joystick and game pads</a:t>
            </a:r>
          </a:p>
          <a:p>
            <a:pPr marL="914400"/>
            <a:r>
              <a:rPr lang="en-US" dirty="0"/>
              <a:t>Scanner</a:t>
            </a:r>
          </a:p>
          <a:p>
            <a:pPr marL="914400"/>
            <a:r>
              <a:rPr lang="en-US" dirty="0"/>
              <a:t>Microphones, still digital cameras and video cameras</a:t>
            </a:r>
          </a:p>
          <a:p>
            <a:endParaRPr lang="en-US" dirty="0"/>
          </a:p>
        </p:txBody>
      </p:sp>
      <p:pic>
        <p:nvPicPr>
          <p:cNvPr id="6146" name="Picture 2" descr="Input Devices of Computer: Definition, Examples,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660" y="2603500"/>
            <a:ext cx="5830957" cy="3731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082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Output Devices</a:t>
            </a:r>
          </a:p>
        </p:txBody>
      </p:sp>
      <p:sp>
        <p:nvSpPr>
          <p:cNvPr id="3" name="Content Placeholder 2"/>
          <p:cNvSpPr>
            <a:spLocks noGrp="1"/>
          </p:cNvSpPr>
          <p:nvPr>
            <p:ph idx="1"/>
          </p:nvPr>
        </p:nvSpPr>
        <p:spPr/>
        <p:txBody>
          <a:bodyPr>
            <a:normAutofit fontScale="92500" lnSpcReduction="20000"/>
          </a:bodyPr>
          <a:lstStyle/>
          <a:p>
            <a:r>
              <a:rPr lang="en-US" dirty="0"/>
              <a:t>Used to output information to the user.</a:t>
            </a:r>
          </a:p>
          <a:p>
            <a:r>
              <a:rPr lang="en-US" dirty="0"/>
              <a:t>Example: </a:t>
            </a:r>
          </a:p>
          <a:p>
            <a:pPr marL="1023938" indent="-327025"/>
            <a:r>
              <a:rPr lang="en-US" dirty="0"/>
              <a:t>Speaker</a:t>
            </a:r>
          </a:p>
          <a:p>
            <a:pPr marL="1023938" indent="-327025"/>
            <a:r>
              <a:rPr lang="en-US" dirty="0"/>
              <a:t>LCD Panel</a:t>
            </a:r>
          </a:p>
          <a:p>
            <a:pPr marL="1023938" indent="-327025"/>
            <a:r>
              <a:rPr lang="en-US" dirty="0"/>
              <a:t>Monitor</a:t>
            </a:r>
          </a:p>
          <a:p>
            <a:pPr marL="1023938" indent="-327025"/>
            <a:r>
              <a:rPr lang="en-US" dirty="0"/>
              <a:t>Projectors</a:t>
            </a:r>
          </a:p>
          <a:p>
            <a:pPr marL="1023938" indent="-327025"/>
            <a:r>
              <a:rPr lang="en-US" dirty="0"/>
              <a:t>Printer</a:t>
            </a:r>
          </a:p>
          <a:p>
            <a:pPr marL="1023938" indent="-327025"/>
            <a:r>
              <a:rPr lang="en-US" dirty="0"/>
              <a:t>Plotter</a:t>
            </a:r>
          </a:p>
          <a:p>
            <a:pPr marL="0" indent="0">
              <a:buNone/>
            </a:pPr>
            <a:endParaRPr lang="en-US" dirty="0"/>
          </a:p>
          <a:p>
            <a:pPr marL="0" indent="0">
              <a:buNone/>
            </a:pPr>
            <a:r>
              <a:rPr lang="en-US" dirty="0"/>
              <a:t>Both Input and output devices – Feedback joystick, touchscreen display</a:t>
            </a:r>
          </a:p>
        </p:txBody>
      </p:sp>
      <p:pic>
        <p:nvPicPr>
          <p:cNvPr id="11266" name="Picture 2" descr="Input and Output Devices: Types and Uses of Computer I/O Devi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123" y="2705100"/>
            <a:ext cx="4848225"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838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Output Devices</a:t>
            </a:r>
          </a:p>
        </p:txBody>
      </p:sp>
      <p:sp>
        <p:nvSpPr>
          <p:cNvPr id="3" name="Content Placeholder 2"/>
          <p:cNvSpPr>
            <a:spLocks noGrp="1"/>
          </p:cNvSpPr>
          <p:nvPr>
            <p:ph idx="1"/>
          </p:nvPr>
        </p:nvSpPr>
        <p:spPr/>
        <p:txBody>
          <a:bodyPr/>
          <a:lstStyle/>
          <a:p>
            <a:r>
              <a:rPr lang="en-US" b="1" dirty="0"/>
              <a:t>Output devices</a:t>
            </a:r>
          </a:p>
          <a:p>
            <a:pPr marL="1079500"/>
            <a:r>
              <a:rPr lang="en-US" dirty="0"/>
              <a:t>Monitor and LCD panel</a:t>
            </a:r>
          </a:p>
          <a:p>
            <a:pPr marL="1079500"/>
            <a:r>
              <a:rPr lang="en-US" dirty="0"/>
              <a:t>Printers</a:t>
            </a:r>
          </a:p>
          <a:p>
            <a:pPr marL="1079500"/>
            <a:r>
              <a:rPr lang="en-US" dirty="0"/>
              <a:t>Speakers</a:t>
            </a:r>
          </a:p>
          <a:p>
            <a:pPr marL="1079500"/>
            <a:r>
              <a:rPr lang="en-US" dirty="0"/>
              <a:t>plotters</a:t>
            </a:r>
          </a:p>
        </p:txBody>
      </p:sp>
      <p:pic>
        <p:nvPicPr>
          <p:cNvPr id="7170" name="Picture 2" descr="Smart Learning: Output Devices(microphone,webcam,speaker,printer,moni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660" y="2445751"/>
            <a:ext cx="5582616" cy="4186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115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Ports and Expansion cards</a:t>
            </a:r>
          </a:p>
        </p:txBody>
      </p:sp>
      <p:sp>
        <p:nvSpPr>
          <p:cNvPr id="3" name="Content Placeholder 2"/>
          <p:cNvSpPr>
            <a:spLocks noGrp="1"/>
          </p:cNvSpPr>
          <p:nvPr>
            <p:ph idx="1"/>
          </p:nvPr>
        </p:nvSpPr>
        <p:spPr>
          <a:xfrm>
            <a:off x="1154955" y="2603500"/>
            <a:ext cx="4463968" cy="3416300"/>
          </a:xfrm>
        </p:spPr>
        <p:txBody>
          <a:bodyPr>
            <a:normAutofit fontScale="92500" lnSpcReduction="10000"/>
          </a:bodyPr>
          <a:lstStyle/>
          <a:p>
            <a:pPr algn="just"/>
            <a:r>
              <a:rPr lang="en-US" dirty="0"/>
              <a:t>Motherboard – cannot function the computer systems without a motherboard. </a:t>
            </a:r>
          </a:p>
          <a:p>
            <a:pPr algn="just"/>
            <a:r>
              <a:rPr lang="en-US" dirty="0"/>
              <a:t>Video graphics adapter cards</a:t>
            </a:r>
          </a:p>
          <a:p>
            <a:pPr algn="just"/>
            <a:r>
              <a:rPr lang="en-US" dirty="0"/>
              <a:t>Sound card</a:t>
            </a:r>
          </a:p>
          <a:p>
            <a:pPr algn="just"/>
            <a:r>
              <a:rPr lang="en-US" dirty="0"/>
              <a:t>Ethernet card</a:t>
            </a:r>
          </a:p>
          <a:p>
            <a:pPr algn="just"/>
            <a:r>
              <a:rPr lang="en-US" dirty="0"/>
              <a:t>TV card</a:t>
            </a:r>
          </a:p>
          <a:p>
            <a:pPr algn="just"/>
            <a:r>
              <a:rPr lang="en-US" dirty="0"/>
              <a:t>Data-Fax modem card</a:t>
            </a:r>
          </a:p>
          <a:p>
            <a:pPr algn="just"/>
            <a:r>
              <a:rPr lang="en-US" dirty="0"/>
              <a:t>USB card</a:t>
            </a:r>
          </a:p>
          <a:p>
            <a:pPr algn="just"/>
            <a:r>
              <a:rPr lang="en-US" dirty="0"/>
              <a:t>FireWire card</a:t>
            </a:r>
          </a:p>
        </p:txBody>
      </p:sp>
      <p:sp>
        <p:nvSpPr>
          <p:cNvPr id="4" name="TextBox 3"/>
          <p:cNvSpPr txBox="1"/>
          <p:nvPr/>
        </p:nvSpPr>
        <p:spPr>
          <a:xfrm>
            <a:off x="5750023" y="2603500"/>
            <a:ext cx="5739612" cy="1200329"/>
          </a:xfrm>
          <a:prstGeom prst="rect">
            <a:avLst/>
          </a:prstGeom>
          <a:noFill/>
        </p:spPr>
        <p:txBody>
          <a:bodyPr wrap="square" rtlCol="0">
            <a:spAutoFit/>
          </a:bodyPr>
          <a:lstStyle/>
          <a:p>
            <a:pPr marL="342900" indent="-342900" algn="just">
              <a:buFont typeface="Arial" panose="020B0604020202020204" pitchFamily="34" charset="0"/>
              <a:buChar char="•"/>
            </a:pPr>
            <a:r>
              <a:rPr lang="en-US" dirty="0"/>
              <a:t>Hard disk and floppy drive ribbon cables CD/DVD drive analog audio cable, video cable, printer cable, USB cables and FireWire cables</a:t>
            </a:r>
          </a:p>
        </p:txBody>
      </p:sp>
      <p:sp>
        <p:nvSpPr>
          <p:cNvPr id="5" name="AutoShape 2" descr="Expansion Cards and their Slots on Motherboard | by Baseer Hussain |  Computing Technology with IT Fundamentals | Medium"/>
          <p:cNvSpPr>
            <a:spLocks noChangeAspect="1" noChangeArrowheads="1"/>
          </p:cNvSpPr>
          <p:nvPr/>
        </p:nvSpPr>
        <p:spPr bwMode="auto">
          <a:xfrm>
            <a:off x="155575" y="-822325"/>
            <a:ext cx="2581275"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340" name="Picture 4" descr="Expansion Cards and their Slots on Motherboard | by Baseer Hussain |  Computing Technology with IT Fundamentals | 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3631" y="3932571"/>
            <a:ext cx="3752395" cy="2500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358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System Unit</a:t>
            </a:r>
          </a:p>
        </p:txBody>
      </p:sp>
      <p:sp>
        <p:nvSpPr>
          <p:cNvPr id="3" name="Content Placeholder 2"/>
          <p:cNvSpPr>
            <a:spLocks noGrp="1"/>
          </p:cNvSpPr>
          <p:nvPr>
            <p:ph idx="1"/>
          </p:nvPr>
        </p:nvSpPr>
        <p:spPr/>
        <p:txBody>
          <a:bodyPr>
            <a:normAutofit/>
          </a:bodyPr>
          <a:lstStyle/>
          <a:p>
            <a:r>
              <a:rPr lang="en-US" b="1" dirty="0"/>
              <a:t>Processor, memory and integrating devices</a:t>
            </a:r>
          </a:p>
          <a:p>
            <a:pPr marL="1198563"/>
            <a:r>
              <a:rPr lang="en-US" dirty="0"/>
              <a:t>Microprocessor</a:t>
            </a:r>
          </a:p>
          <a:p>
            <a:pPr marL="1198563"/>
            <a:r>
              <a:rPr lang="en-US" dirty="0"/>
              <a:t>Motherboard or main board</a:t>
            </a:r>
          </a:p>
        </p:txBody>
      </p:sp>
      <p:pic>
        <p:nvPicPr>
          <p:cNvPr id="5122" name="Picture 2" descr="Central Processing Unit (CPU) | What Is a Microprocesso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6134100" y="3429000"/>
            <a:ext cx="5547723" cy="2498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111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Microprocessor</a:t>
            </a:r>
          </a:p>
        </p:txBody>
      </p:sp>
      <p:sp>
        <p:nvSpPr>
          <p:cNvPr id="3" name="Content Placeholder 2"/>
          <p:cNvSpPr>
            <a:spLocks noGrp="1"/>
          </p:cNvSpPr>
          <p:nvPr>
            <p:ph idx="1"/>
          </p:nvPr>
        </p:nvSpPr>
        <p:spPr>
          <a:xfrm>
            <a:off x="1154954" y="2603500"/>
            <a:ext cx="4742263" cy="3416300"/>
          </a:xfrm>
        </p:spPr>
        <p:txBody>
          <a:bodyPr>
            <a:normAutofit lnSpcReduction="10000"/>
          </a:bodyPr>
          <a:lstStyle/>
          <a:p>
            <a:pPr algn="just"/>
            <a:r>
              <a:rPr lang="en-US" b="1" dirty="0"/>
              <a:t>The processor = human brain</a:t>
            </a:r>
          </a:p>
          <a:p>
            <a:pPr algn="just"/>
            <a:r>
              <a:rPr lang="en-US" dirty="0"/>
              <a:t>The main difference between the processor from the human brain is that it is dependent on the human and can’t provide information by thinking on its own.</a:t>
            </a:r>
          </a:p>
          <a:p>
            <a:pPr algn="just"/>
            <a:r>
              <a:rPr lang="en-US" dirty="0"/>
              <a:t>It cannot generate new ideas (not creative)</a:t>
            </a:r>
          </a:p>
          <a:p>
            <a:pPr algn="just"/>
            <a:r>
              <a:rPr lang="en-US" dirty="0"/>
              <a:t>It is only a device and is conducted through instructions given by the humans.</a:t>
            </a:r>
          </a:p>
          <a:p>
            <a:pPr marL="0" indent="0">
              <a:buNone/>
            </a:pPr>
            <a:endParaRPr lang="en-US" dirty="0"/>
          </a:p>
          <a:p>
            <a:endParaRPr lang="en-US" dirty="0"/>
          </a:p>
          <a:p>
            <a:endParaRPr lang="en-US" dirty="0"/>
          </a:p>
          <a:p>
            <a:endParaRPr lang="en-US" dirty="0"/>
          </a:p>
          <a:p>
            <a:endParaRPr lang="en-US" dirty="0"/>
          </a:p>
          <a:p>
            <a:pPr marL="0" indent="850900"/>
            <a:endParaRPr lang="en-US" dirty="0"/>
          </a:p>
        </p:txBody>
      </p:sp>
      <p:pic>
        <p:nvPicPr>
          <p:cNvPr id="9218" name="Picture 2" descr="Role of processor in a PC - GeeksforGee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1580" y="2781617"/>
            <a:ext cx="5360198" cy="3238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348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A301-5D67-C27D-CB77-806690A8A9FE}"/>
              </a:ext>
            </a:extLst>
          </p:cNvPr>
          <p:cNvSpPr>
            <a:spLocks noGrp="1"/>
          </p:cNvSpPr>
          <p:nvPr>
            <p:ph type="title"/>
          </p:nvPr>
        </p:nvSpPr>
        <p:spPr/>
        <p:txBody>
          <a:bodyPr/>
          <a:lstStyle/>
          <a:p>
            <a:r>
              <a:rPr lang="en-US" b="1" dirty="0"/>
              <a:t>Microprocesso</a:t>
            </a:r>
            <a:r>
              <a:rPr lang="en-US" dirty="0"/>
              <a:t>r</a:t>
            </a:r>
            <a:endParaRPr lang="en-PK" dirty="0"/>
          </a:p>
        </p:txBody>
      </p:sp>
      <p:sp>
        <p:nvSpPr>
          <p:cNvPr id="3" name="Content Placeholder 2">
            <a:extLst>
              <a:ext uri="{FF2B5EF4-FFF2-40B4-BE49-F238E27FC236}">
                <a16:creationId xmlns:a16="http://schemas.microsoft.com/office/drawing/2014/main" id="{3483D876-7F42-6DEA-5BB9-5CC95A47561B}"/>
              </a:ext>
            </a:extLst>
          </p:cNvPr>
          <p:cNvSpPr>
            <a:spLocks noGrp="1"/>
          </p:cNvSpPr>
          <p:nvPr>
            <p:ph idx="1"/>
          </p:nvPr>
        </p:nvSpPr>
        <p:spPr/>
        <p:txBody>
          <a:bodyPr/>
          <a:lstStyle/>
          <a:p>
            <a:r>
              <a:rPr lang="en-US" dirty="0"/>
              <a:t>A microprocessor is a silicon chip that contains a CPU which is used by a computer to do its work. </a:t>
            </a:r>
          </a:p>
          <a:p>
            <a:r>
              <a:rPr lang="en-US" dirty="0"/>
              <a:t>The word comes from the combination micro and processor. </a:t>
            </a:r>
          </a:p>
          <a:p>
            <a:pPr lvl="2"/>
            <a:r>
              <a:rPr lang="en-US" sz="2000" dirty="0"/>
              <a:t>Read Instructions</a:t>
            </a:r>
          </a:p>
          <a:p>
            <a:pPr lvl="2"/>
            <a:r>
              <a:rPr lang="en-US" sz="2000" dirty="0"/>
              <a:t>Process Binary Data</a:t>
            </a:r>
            <a:endParaRPr lang="en-PK" dirty="0"/>
          </a:p>
          <a:p>
            <a:endParaRPr lang="en-PK" dirty="0"/>
          </a:p>
        </p:txBody>
      </p:sp>
      <p:pic>
        <p:nvPicPr>
          <p:cNvPr id="6" name="Picture 5">
            <a:extLst>
              <a:ext uri="{FF2B5EF4-FFF2-40B4-BE49-F238E27FC236}">
                <a16:creationId xmlns:a16="http://schemas.microsoft.com/office/drawing/2014/main" id="{4FCE1E7A-6252-3660-535B-D6317D511ED5}"/>
              </a:ext>
            </a:extLst>
          </p:cNvPr>
          <p:cNvPicPr>
            <a:picLocks noChangeAspect="1"/>
          </p:cNvPicPr>
          <p:nvPr/>
        </p:nvPicPr>
        <p:blipFill rotWithShape="1">
          <a:blip r:embed="rId2"/>
          <a:srcRect l="20090" t="36400" r="62068" b="29974"/>
          <a:stretch/>
        </p:blipFill>
        <p:spPr>
          <a:xfrm>
            <a:off x="7772400" y="3790950"/>
            <a:ext cx="3795511" cy="2426417"/>
          </a:xfrm>
          <a:prstGeom prst="rect">
            <a:avLst/>
          </a:prstGeom>
        </p:spPr>
      </p:pic>
    </p:spTree>
    <p:extLst>
      <p:ext uri="{BB962C8B-B14F-4D97-AF65-F5344CB8AC3E}">
        <p14:creationId xmlns:p14="http://schemas.microsoft.com/office/powerpoint/2010/main" val="2899110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Overview of Computer Systems</a:t>
            </a:r>
          </a:p>
        </p:txBody>
      </p:sp>
      <p:sp>
        <p:nvSpPr>
          <p:cNvPr id="3" name="Content Placeholder 2"/>
          <p:cNvSpPr>
            <a:spLocks noGrp="1"/>
          </p:cNvSpPr>
          <p:nvPr>
            <p:ph idx="1"/>
          </p:nvPr>
        </p:nvSpPr>
        <p:spPr/>
        <p:txBody>
          <a:bodyPr>
            <a:normAutofit lnSpcReduction="10000"/>
          </a:bodyPr>
          <a:lstStyle/>
          <a:p>
            <a:pPr>
              <a:buClr>
                <a:schemeClr val="tx1"/>
              </a:buClr>
            </a:pPr>
            <a:r>
              <a:rPr lang="en-US" dirty="0"/>
              <a:t>History of computer system</a:t>
            </a:r>
          </a:p>
          <a:p>
            <a:pPr>
              <a:buClr>
                <a:schemeClr val="tx1"/>
              </a:buClr>
            </a:pPr>
            <a:r>
              <a:rPr lang="en-US" dirty="0"/>
              <a:t>Core Components of computers</a:t>
            </a:r>
          </a:p>
          <a:p>
            <a:pPr>
              <a:buClr>
                <a:schemeClr val="tx1"/>
              </a:buClr>
            </a:pPr>
            <a:r>
              <a:rPr lang="en-US" dirty="0"/>
              <a:t>Generation of computers</a:t>
            </a:r>
          </a:p>
          <a:p>
            <a:pPr>
              <a:buClr>
                <a:schemeClr val="tx1"/>
              </a:buClr>
            </a:pPr>
            <a:r>
              <a:rPr lang="en-US" dirty="0"/>
              <a:t>Von Neumann Architecture</a:t>
            </a:r>
          </a:p>
          <a:p>
            <a:pPr>
              <a:buClr>
                <a:schemeClr val="tx1"/>
              </a:buClr>
            </a:pPr>
            <a:r>
              <a:rPr lang="en-US" dirty="0"/>
              <a:t>Software Engineering </a:t>
            </a:r>
          </a:p>
          <a:p>
            <a:pPr>
              <a:buClr>
                <a:schemeClr val="tx1"/>
              </a:buClr>
            </a:pPr>
            <a:r>
              <a:rPr lang="en-US" dirty="0"/>
              <a:t> Hardware Engineering</a:t>
            </a:r>
          </a:p>
          <a:p>
            <a:pPr>
              <a:buClr>
                <a:schemeClr val="tx1"/>
              </a:buClr>
            </a:pPr>
            <a:r>
              <a:rPr lang="en-US" dirty="0"/>
              <a:t>Types of Computer Memory</a:t>
            </a:r>
          </a:p>
          <a:p>
            <a:pPr>
              <a:buClr>
                <a:schemeClr val="tx1"/>
              </a:buClr>
            </a:pPr>
            <a:r>
              <a:rPr lang="en-US" dirty="0"/>
              <a:t>Computer Software</a:t>
            </a:r>
          </a:p>
          <a:p>
            <a:pPr>
              <a:buClr>
                <a:schemeClr val="tx1"/>
              </a:buClr>
            </a:pPr>
            <a:r>
              <a:rPr lang="en-US" dirty="0"/>
              <a:t>Data Communication</a:t>
            </a:r>
          </a:p>
          <a:p>
            <a:pPr>
              <a:buClr>
                <a:schemeClr val="tx1"/>
              </a:buClr>
            </a:pPr>
            <a:endParaRPr lang="en-US" dirty="0"/>
          </a:p>
        </p:txBody>
      </p:sp>
      <p:sp>
        <p:nvSpPr>
          <p:cNvPr id="4" name="AutoShape 2" descr="Overview of a Computer System - ClassNotes.ng"/>
          <p:cNvSpPr>
            <a:spLocks noChangeAspect="1" noChangeArrowheads="1"/>
          </p:cNvSpPr>
          <p:nvPr/>
        </p:nvSpPr>
        <p:spPr bwMode="auto">
          <a:xfrm>
            <a:off x="6635888" y="2835275"/>
            <a:ext cx="4900970" cy="34595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Overview of a Computer System - ClassNotes.ng"/>
          <p:cNvSpPr>
            <a:spLocks noChangeAspect="1" noChangeArrowheads="1"/>
          </p:cNvSpPr>
          <p:nvPr/>
        </p:nvSpPr>
        <p:spPr bwMode="auto">
          <a:xfrm>
            <a:off x="307975" y="-669925"/>
            <a:ext cx="2428875"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descr="Overview of a Computer System - ClassNotes.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7783" y="2430118"/>
            <a:ext cx="5734050" cy="405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169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C57BF-F43A-27C9-60B9-D403DBEB66F4}"/>
              </a:ext>
            </a:extLst>
          </p:cNvPr>
          <p:cNvSpPr>
            <a:spLocks noGrp="1"/>
          </p:cNvSpPr>
          <p:nvPr>
            <p:ph type="title"/>
          </p:nvPr>
        </p:nvSpPr>
        <p:spPr/>
        <p:txBody>
          <a:bodyPr/>
          <a:lstStyle/>
          <a:p>
            <a:r>
              <a:rPr lang="en-US" b="1" dirty="0"/>
              <a:t>Motherboard</a:t>
            </a:r>
            <a:endParaRPr lang="en-PK" b="1" dirty="0"/>
          </a:p>
        </p:txBody>
      </p:sp>
      <p:sp>
        <p:nvSpPr>
          <p:cNvPr id="3" name="Content Placeholder 2">
            <a:extLst>
              <a:ext uri="{FF2B5EF4-FFF2-40B4-BE49-F238E27FC236}">
                <a16:creationId xmlns:a16="http://schemas.microsoft.com/office/drawing/2014/main" id="{4981D407-E14D-98A3-CF4E-D31555483ECA}"/>
              </a:ext>
            </a:extLst>
          </p:cNvPr>
          <p:cNvSpPr>
            <a:spLocks noGrp="1"/>
          </p:cNvSpPr>
          <p:nvPr>
            <p:ph idx="1"/>
          </p:nvPr>
        </p:nvSpPr>
        <p:spPr>
          <a:xfrm>
            <a:off x="1154955" y="2603500"/>
            <a:ext cx="4199366" cy="3416300"/>
          </a:xfrm>
        </p:spPr>
        <p:txBody>
          <a:bodyPr/>
          <a:lstStyle/>
          <a:p>
            <a:r>
              <a:rPr lang="en-US" i="0" dirty="0">
                <a:solidFill>
                  <a:srgbClr val="000000"/>
                </a:solidFill>
                <a:effectLst/>
              </a:rPr>
              <a:t>A motherboard is a circuit board which is fixed inside the Central Processing Unit (CPU) of a computer. It can be considered as a computing system which integrates most of the essential components of a computer.</a:t>
            </a:r>
            <a:endParaRPr lang="en-PK" dirty="0"/>
          </a:p>
        </p:txBody>
      </p:sp>
      <p:pic>
        <p:nvPicPr>
          <p:cNvPr id="1026" name="Picture 2" descr="Image result for motherboard tutorial">
            <a:extLst>
              <a:ext uri="{FF2B5EF4-FFF2-40B4-BE49-F238E27FC236}">
                <a16:creationId xmlns:a16="http://schemas.microsoft.com/office/drawing/2014/main" id="{232CDB97-0790-C329-1855-01CF3051D1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5920" y="2367280"/>
            <a:ext cx="6167119" cy="3860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30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Storage Devices</a:t>
            </a:r>
          </a:p>
        </p:txBody>
      </p:sp>
      <p:sp>
        <p:nvSpPr>
          <p:cNvPr id="3" name="Content Placeholder 2"/>
          <p:cNvSpPr>
            <a:spLocks noGrp="1"/>
          </p:cNvSpPr>
          <p:nvPr>
            <p:ph idx="1"/>
          </p:nvPr>
        </p:nvSpPr>
        <p:spPr/>
        <p:txBody>
          <a:bodyPr/>
          <a:lstStyle/>
          <a:p>
            <a:r>
              <a:rPr lang="en-US" b="1" dirty="0"/>
              <a:t>Storage devices</a:t>
            </a:r>
          </a:p>
          <a:p>
            <a:pPr marL="1079500"/>
            <a:r>
              <a:rPr lang="en-US" dirty="0"/>
              <a:t>Hard drives</a:t>
            </a:r>
          </a:p>
          <a:p>
            <a:pPr marL="1079500"/>
            <a:r>
              <a:rPr lang="en-US" dirty="0"/>
              <a:t>Compact Disk</a:t>
            </a:r>
          </a:p>
          <a:p>
            <a:pPr marL="1079500"/>
            <a:r>
              <a:rPr lang="en-US" dirty="0"/>
              <a:t>DVD and CD ROM</a:t>
            </a:r>
          </a:p>
          <a:p>
            <a:pPr marL="1079500"/>
            <a:r>
              <a:rPr lang="en-US" dirty="0"/>
              <a:t>Tape drives</a:t>
            </a:r>
          </a:p>
          <a:p>
            <a:pPr marL="1079500"/>
            <a:r>
              <a:rPr lang="en-US" dirty="0"/>
              <a:t>Usb Flash Drives</a:t>
            </a:r>
          </a:p>
          <a:p>
            <a:pPr marL="1079500"/>
            <a:r>
              <a:rPr lang="en-US" dirty="0"/>
              <a:t>Flash disks and memory cards</a:t>
            </a:r>
          </a:p>
          <a:p>
            <a:pPr marL="1079500"/>
            <a:r>
              <a:rPr lang="en-US" dirty="0"/>
              <a:t>Floppy disks</a:t>
            </a:r>
          </a:p>
        </p:txBody>
      </p:sp>
      <p:pic>
        <p:nvPicPr>
          <p:cNvPr id="8194" name="Picture 2" descr="Storage Devices of Compu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2880" y="2647846"/>
            <a:ext cx="4495938" cy="3371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337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Storage devices</a:t>
            </a:r>
          </a:p>
        </p:txBody>
      </p:sp>
      <p:sp>
        <p:nvSpPr>
          <p:cNvPr id="3" name="Content Placeholder 2"/>
          <p:cNvSpPr>
            <a:spLocks noGrp="1"/>
          </p:cNvSpPr>
          <p:nvPr>
            <p:ph idx="1"/>
          </p:nvPr>
        </p:nvSpPr>
        <p:spPr>
          <a:xfrm>
            <a:off x="1154955" y="2603500"/>
            <a:ext cx="6345776" cy="3416300"/>
          </a:xfrm>
        </p:spPr>
        <p:txBody>
          <a:bodyPr>
            <a:normAutofit fontScale="92500" lnSpcReduction="10000"/>
          </a:bodyPr>
          <a:lstStyle/>
          <a:p>
            <a:r>
              <a:rPr lang="en-US" dirty="0"/>
              <a:t>There should be a facility to store data permanently not temporally. For that there’s special storage devices.</a:t>
            </a:r>
          </a:p>
          <a:p>
            <a:r>
              <a:rPr lang="en-US" dirty="0"/>
              <a:t>Magnetic tape was the earliest forms of data storage device but the access for data is sequential making it more disadvantageous.</a:t>
            </a:r>
          </a:p>
          <a:p>
            <a:r>
              <a:rPr lang="en-US" dirty="0"/>
              <a:t>Hard disk and floppy disk are randomly accessed storage devices. (magnetic storage devices)</a:t>
            </a:r>
          </a:p>
          <a:p>
            <a:r>
              <a:rPr lang="en-US" dirty="0"/>
              <a:t>Hard disk – not portable, fixed in a computer</a:t>
            </a:r>
          </a:p>
          <a:p>
            <a:r>
              <a:rPr lang="en-US" dirty="0"/>
              <a:t>Floppy disks – portable but very limited storage capacity</a:t>
            </a:r>
          </a:p>
          <a:p>
            <a:r>
              <a:rPr lang="en-US" dirty="0"/>
              <a:t>ZIP disk – can store over 100 megabytes.</a:t>
            </a:r>
          </a:p>
        </p:txBody>
      </p:sp>
      <p:pic>
        <p:nvPicPr>
          <p:cNvPr id="12290" name="Picture 2" descr="Computer Storage Devices. Definition of computer storage devices | by  M.P.D. Tharushika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2810" y="2603500"/>
            <a:ext cx="347662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196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Storage devices</a:t>
            </a:r>
          </a:p>
        </p:txBody>
      </p:sp>
      <p:sp>
        <p:nvSpPr>
          <p:cNvPr id="3" name="Content Placeholder 2"/>
          <p:cNvSpPr>
            <a:spLocks noGrp="1"/>
          </p:cNvSpPr>
          <p:nvPr>
            <p:ph idx="1"/>
          </p:nvPr>
        </p:nvSpPr>
        <p:spPr>
          <a:xfrm>
            <a:off x="1154955" y="2603500"/>
            <a:ext cx="6027724" cy="3416300"/>
          </a:xfrm>
        </p:spPr>
        <p:txBody>
          <a:bodyPr/>
          <a:lstStyle/>
          <a:p>
            <a:r>
              <a:rPr lang="en-US" dirty="0"/>
              <a:t>Optical storage devices – CD ROM, DVD ROM</a:t>
            </a:r>
          </a:p>
          <a:p>
            <a:r>
              <a:rPr lang="en-US" dirty="0"/>
              <a:t>Easy to transport, cost effective</a:t>
            </a:r>
          </a:p>
          <a:p>
            <a:r>
              <a:rPr lang="en-US" dirty="0"/>
              <a:t>CD ROM – can store around 700 megabytes</a:t>
            </a:r>
          </a:p>
          <a:p>
            <a:r>
              <a:rPr lang="en-US" dirty="0"/>
              <a:t>DVD ROM – can store in excess of 4.2 gigabytes</a:t>
            </a:r>
          </a:p>
          <a:p>
            <a:r>
              <a:rPr lang="en-US" dirty="0"/>
              <a:t>Blue ray – can store up to 26 gigabytes</a:t>
            </a:r>
          </a:p>
          <a:p>
            <a:r>
              <a:rPr lang="en-US" dirty="0"/>
              <a:t>With the technology, flash-drive (pen drive), SD card, compact-flash, Sony memory stick and XD picture-card have emerged.</a:t>
            </a:r>
          </a:p>
        </p:txBody>
      </p:sp>
      <p:pic>
        <p:nvPicPr>
          <p:cNvPr id="13314" name="Picture 2" descr="Secondary storage devices | P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2679" y="2603500"/>
            <a:ext cx="4297156" cy="3222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235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3ED01-D116-E2C7-B65D-7C07B82EAA75}"/>
              </a:ext>
            </a:extLst>
          </p:cNvPr>
          <p:cNvSpPr>
            <a:spLocks noGrp="1"/>
          </p:cNvSpPr>
          <p:nvPr>
            <p:ph type="title"/>
          </p:nvPr>
        </p:nvSpPr>
        <p:spPr/>
        <p:txBody>
          <a:bodyPr/>
          <a:lstStyle/>
          <a:p>
            <a:r>
              <a:rPr lang="en-US" b="1" dirty="0"/>
              <a:t>Von Neumann Architecture</a:t>
            </a:r>
            <a:endParaRPr lang="en-PK" b="1" dirty="0"/>
          </a:p>
        </p:txBody>
      </p:sp>
      <p:sp>
        <p:nvSpPr>
          <p:cNvPr id="3" name="Content Placeholder 2">
            <a:extLst>
              <a:ext uri="{FF2B5EF4-FFF2-40B4-BE49-F238E27FC236}">
                <a16:creationId xmlns:a16="http://schemas.microsoft.com/office/drawing/2014/main" id="{0F10D073-254C-B4EA-C462-0D4DD20CFF41}"/>
              </a:ext>
            </a:extLst>
          </p:cNvPr>
          <p:cNvSpPr>
            <a:spLocks noGrp="1"/>
          </p:cNvSpPr>
          <p:nvPr>
            <p:ph idx="1"/>
          </p:nvPr>
        </p:nvSpPr>
        <p:spPr>
          <a:xfrm>
            <a:off x="1154955" y="2603500"/>
            <a:ext cx="5916406" cy="3416300"/>
          </a:xfrm>
        </p:spPr>
        <p:txBody>
          <a:bodyPr>
            <a:normAutofit fontScale="92500" lnSpcReduction="20000"/>
          </a:bodyPr>
          <a:lstStyle/>
          <a:p>
            <a:r>
              <a:rPr lang="en-US" sz="1800" dirty="0"/>
              <a:t>Hungarian-American mathematician</a:t>
            </a:r>
          </a:p>
          <a:p>
            <a:r>
              <a:rPr lang="en-US" sz="1800" dirty="0"/>
              <a:t>wrote "The First Draft of a Report on the EDVAC”, 1945</a:t>
            </a:r>
          </a:p>
          <a:p>
            <a:r>
              <a:rPr lang="en-US" sz="1800" dirty="0"/>
              <a:t>The first written description of how an electronic computer </a:t>
            </a:r>
            <a:r>
              <a:rPr lang="en-US" sz="1800" dirty="0">
                <a:solidFill>
                  <a:srgbClr val="C00000"/>
                </a:solidFill>
              </a:rPr>
              <a:t>(a machine for performing calculations automatically)</a:t>
            </a:r>
            <a:r>
              <a:rPr lang="en-US" sz="1800" dirty="0"/>
              <a:t>should store programs and processes information. </a:t>
            </a:r>
          </a:p>
          <a:p>
            <a:r>
              <a:rPr lang="en-US" sz="1800" dirty="0"/>
              <a:t>This architecture is comprised of an Arithmetic Logic Unit (ALU), Control unit, Memory, and Input/output.</a:t>
            </a:r>
          </a:p>
          <a:p>
            <a:r>
              <a:rPr lang="en-US" sz="1800" dirty="0"/>
              <a:t> This design is still in use in one form or another today in all computers and many electronic devices.</a:t>
            </a:r>
          </a:p>
          <a:p>
            <a:endParaRPr lang="en-US" sz="1800" dirty="0"/>
          </a:p>
          <a:p>
            <a:endParaRPr lang="en-PK" dirty="0"/>
          </a:p>
        </p:txBody>
      </p:sp>
      <p:pic>
        <p:nvPicPr>
          <p:cNvPr id="4" name="Picture 2" descr="F:\Lectures_ICS\von_newmann_architecture.jpg">
            <a:extLst>
              <a:ext uri="{FF2B5EF4-FFF2-40B4-BE49-F238E27FC236}">
                <a16:creationId xmlns:a16="http://schemas.microsoft.com/office/drawing/2014/main" id="{F6C9E694-2B40-72B7-EA4E-1B907C4EB4D8}"/>
              </a:ext>
            </a:extLst>
          </p:cNvPr>
          <p:cNvPicPr>
            <a:picLocks noChangeAspect="1" noChangeArrowheads="1"/>
          </p:cNvPicPr>
          <p:nvPr/>
        </p:nvPicPr>
        <p:blipFill>
          <a:blip r:embed="rId2" cstate="print"/>
          <a:srcRect/>
          <a:stretch>
            <a:fillRect/>
          </a:stretch>
        </p:blipFill>
        <p:spPr bwMode="auto">
          <a:xfrm>
            <a:off x="6930072" y="2284412"/>
            <a:ext cx="5261928" cy="4054475"/>
          </a:xfrm>
          <a:prstGeom prst="rect">
            <a:avLst/>
          </a:prstGeom>
          <a:noFill/>
          <a:ln w="9525">
            <a:noFill/>
            <a:miter lim="800000"/>
            <a:headEnd/>
            <a:tailEnd/>
          </a:ln>
        </p:spPr>
      </p:pic>
    </p:spTree>
    <p:extLst>
      <p:ext uri="{BB962C8B-B14F-4D97-AF65-F5344CB8AC3E}">
        <p14:creationId xmlns:p14="http://schemas.microsoft.com/office/powerpoint/2010/main" val="2074541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C76AC-7531-1106-0FB2-EC3305E64295}"/>
              </a:ext>
            </a:extLst>
          </p:cNvPr>
          <p:cNvSpPr>
            <a:spLocks noGrp="1"/>
          </p:cNvSpPr>
          <p:nvPr>
            <p:ph type="title"/>
          </p:nvPr>
        </p:nvSpPr>
        <p:spPr/>
        <p:txBody>
          <a:bodyPr/>
          <a:lstStyle/>
          <a:p>
            <a:r>
              <a:rPr lang="en-US" b="1" dirty="0"/>
              <a:t>Von Neumann Architecture</a:t>
            </a:r>
            <a:endParaRPr lang="en-PK" dirty="0"/>
          </a:p>
        </p:txBody>
      </p:sp>
      <p:sp>
        <p:nvSpPr>
          <p:cNvPr id="3" name="Content Placeholder 2">
            <a:extLst>
              <a:ext uri="{FF2B5EF4-FFF2-40B4-BE49-F238E27FC236}">
                <a16:creationId xmlns:a16="http://schemas.microsoft.com/office/drawing/2014/main" id="{1406408C-C563-C8C9-736E-471B03752FCF}"/>
              </a:ext>
            </a:extLst>
          </p:cNvPr>
          <p:cNvSpPr>
            <a:spLocks noGrp="1"/>
          </p:cNvSpPr>
          <p:nvPr>
            <p:ph idx="1"/>
          </p:nvPr>
        </p:nvSpPr>
        <p:spPr/>
        <p:txBody>
          <a:bodyPr>
            <a:normAutofit lnSpcReduction="10000"/>
          </a:bodyPr>
          <a:lstStyle/>
          <a:p>
            <a:pPr marL="0" indent="0">
              <a:buNone/>
              <a:defRPr/>
            </a:pPr>
            <a:r>
              <a:rPr lang="en-US" b="1" dirty="0">
                <a:solidFill>
                  <a:srgbClr val="FF0000"/>
                </a:solidFill>
              </a:rPr>
              <a:t>Arithmetic Logic Unit</a:t>
            </a:r>
          </a:p>
          <a:p>
            <a:pPr>
              <a:buFont typeface="Wingdings" pitchFamily="48" charset="2"/>
              <a:buNone/>
              <a:defRPr/>
            </a:pPr>
            <a:r>
              <a:rPr lang="en-US" dirty="0">
                <a:solidFill>
                  <a:schemeClr val="tx1">
                    <a:lumMod val="95000"/>
                    <a:lumOff val="5000"/>
                  </a:schemeClr>
                </a:solidFill>
              </a:rPr>
              <a:t> </a:t>
            </a:r>
            <a:r>
              <a:rPr lang="en-US" sz="1800" dirty="0">
                <a:solidFill>
                  <a:schemeClr val="tx1">
                    <a:lumMod val="95000"/>
                    <a:lumOff val="5000"/>
                  </a:schemeClr>
                </a:solidFill>
              </a:rPr>
              <a:t>Carrying out the calculation upon the data</a:t>
            </a:r>
          </a:p>
          <a:p>
            <a:pPr>
              <a:buFont typeface="Wingdings" pitchFamily="48" charset="2"/>
              <a:buNone/>
              <a:defRPr/>
            </a:pPr>
            <a:r>
              <a:rPr lang="en-US" sz="1800" dirty="0">
                <a:solidFill>
                  <a:schemeClr val="tx1">
                    <a:lumMod val="95000"/>
                    <a:lumOff val="5000"/>
                  </a:schemeClr>
                </a:solidFill>
              </a:rPr>
              <a:t>   All the usual add, multiply, divide and subtract calculations will be available but also data comparison  such as “Greater than”, “less than”, “Equal to” will be available</a:t>
            </a:r>
          </a:p>
          <a:p>
            <a:pPr marL="0" indent="0">
              <a:buNone/>
            </a:pPr>
            <a:r>
              <a:rPr lang="en-US" b="1" dirty="0">
                <a:solidFill>
                  <a:srgbClr val="FF0000"/>
                </a:solidFill>
              </a:rPr>
              <a:t>Control Unit</a:t>
            </a:r>
          </a:p>
          <a:p>
            <a:r>
              <a:rPr lang="en-US" sz="1800" dirty="0"/>
              <a:t>The control unit will manage the process of moving data and program into and out of memory and also deal with carrying out (executing program instructions)- </a:t>
            </a:r>
            <a:r>
              <a:rPr lang="en-US" sz="1800" dirty="0">
                <a:solidFill>
                  <a:srgbClr val="FF0000"/>
                </a:solidFill>
              </a:rPr>
              <a:t>one at a time. </a:t>
            </a:r>
          </a:p>
          <a:p>
            <a:r>
              <a:rPr lang="en-US" sz="1800" dirty="0"/>
              <a:t>This includes the idea of registers to hold immediate values.</a:t>
            </a:r>
          </a:p>
          <a:p>
            <a:endParaRPr lang="en-PK" dirty="0"/>
          </a:p>
        </p:txBody>
      </p:sp>
    </p:spTree>
    <p:extLst>
      <p:ext uri="{BB962C8B-B14F-4D97-AF65-F5344CB8AC3E}">
        <p14:creationId xmlns:p14="http://schemas.microsoft.com/office/powerpoint/2010/main" val="1286251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5DBA5-6B9C-345D-1A58-1722EDDF561E}"/>
              </a:ext>
            </a:extLst>
          </p:cNvPr>
          <p:cNvSpPr>
            <a:spLocks noGrp="1"/>
          </p:cNvSpPr>
          <p:nvPr>
            <p:ph type="title"/>
          </p:nvPr>
        </p:nvSpPr>
        <p:spPr/>
        <p:txBody>
          <a:bodyPr/>
          <a:lstStyle/>
          <a:p>
            <a:r>
              <a:rPr lang="en-US" b="1" dirty="0"/>
              <a:t>Von Neumann Architecture</a:t>
            </a:r>
            <a:endParaRPr lang="en-PK" dirty="0"/>
          </a:p>
        </p:txBody>
      </p:sp>
      <p:sp>
        <p:nvSpPr>
          <p:cNvPr id="3" name="Content Placeholder 2">
            <a:extLst>
              <a:ext uri="{FF2B5EF4-FFF2-40B4-BE49-F238E27FC236}">
                <a16:creationId xmlns:a16="http://schemas.microsoft.com/office/drawing/2014/main" id="{7E89D85B-29C5-D5EB-FB34-3DA0018F1A03}"/>
              </a:ext>
            </a:extLst>
          </p:cNvPr>
          <p:cNvSpPr>
            <a:spLocks noGrp="1"/>
          </p:cNvSpPr>
          <p:nvPr>
            <p:ph idx="1"/>
          </p:nvPr>
        </p:nvSpPr>
        <p:spPr>
          <a:xfrm>
            <a:off x="1154954" y="2377440"/>
            <a:ext cx="10620486" cy="3642360"/>
          </a:xfrm>
        </p:spPr>
        <p:txBody>
          <a:bodyPr>
            <a:normAutofit fontScale="85000" lnSpcReduction="10000"/>
          </a:bodyPr>
          <a:lstStyle/>
          <a:p>
            <a:pPr marL="0" indent="0">
              <a:buNone/>
            </a:pPr>
            <a:r>
              <a:rPr lang="en-US" b="1" dirty="0">
                <a:solidFill>
                  <a:srgbClr val="FF0000"/>
                </a:solidFill>
              </a:rPr>
              <a:t>Bus</a:t>
            </a:r>
          </a:p>
          <a:p>
            <a:r>
              <a:rPr lang="en-US" sz="1800" dirty="0"/>
              <a:t>This implies the information should flow between  various  parts of the computer. In a modern computer built to the von Neumann architecture , information  passes back and forth along a “bus”.</a:t>
            </a:r>
          </a:p>
          <a:p>
            <a:r>
              <a:rPr lang="en-US" b="0" i="0" dirty="0">
                <a:solidFill>
                  <a:srgbClr val="FF0000"/>
                </a:solidFill>
                <a:effectLst/>
                <a:latin typeface="Montserrat" panose="020F0502020204030204" pitchFamily="2" charset="0"/>
              </a:rPr>
              <a:t>“Control Bus”</a:t>
            </a:r>
            <a:r>
              <a:rPr lang="en-US" b="0" i="0" dirty="0">
                <a:solidFill>
                  <a:srgbClr val="333333"/>
                </a:solidFill>
                <a:effectLst/>
                <a:latin typeface="Montserrat" panose="020F0502020204030204" pitchFamily="2" charset="0"/>
              </a:rPr>
              <a:t> carries signals/commands from the CPU</a:t>
            </a:r>
            <a:endParaRPr lang="en-US" b="1" dirty="0">
              <a:solidFill>
                <a:srgbClr val="FF0000"/>
              </a:solidFill>
            </a:endParaRPr>
          </a:p>
          <a:p>
            <a:r>
              <a:rPr lang="en-US" sz="1800" dirty="0"/>
              <a:t>There are buses to identify  locations in memory called “</a:t>
            </a:r>
            <a:r>
              <a:rPr lang="en-US" sz="1800" dirty="0">
                <a:solidFill>
                  <a:srgbClr val="FF0000"/>
                </a:solidFill>
              </a:rPr>
              <a:t>Address bus</a:t>
            </a:r>
            <a:r>
              <a:rPr lang="en-US" sz="1800" dirty="0"/>
              <a:t>”</a:t>
            </a:r>
          </a:p>
          <a:p>
            <a:r>
              <a:rPr lang="en-US" sz="1800" dirty="0"/>
              <a:t>There are buses to allow the flow of data and program instructions called a “</a:t>
            </a:r>
            <a:r>
              <a:rPr lang="en-US" sz="1800" dirty="0">
                <a:solidFill>
                  <a:srgbClr val="FF0000"/>
                </a:solidFill>
              </a:rPr>
              <a:t>Data bus</a:t>
            </a:r>
            <a:r>
              <a:rPr lang="en-US" sz="1800" dirty="0"/>
              <a:t>”</a:t>
            </a:r>
            <a:endParaRPr lang="en-US" b="1" dirty="0">
              <a:solidFill>
                <a:srgbClr val="FF0000"/>
              </a:solidFill>
            </a:endParaRPr>
          </a:p>
          <a:p>
            <a:pPr marL="0" indent="0">
              <a:buNone/>
              <a:defRPr/>
            </a:pPr>
            <a:r>
              <a:rPr lang="en-US" b="1" dirty="0">
                <a:solidFill>
                  <a:srgbClr val="FF0000"/>
                </a:solidFill>
              </a:rPr>
              <a:t>Input-Output</a:t>
            </a:r>
            <a:endParaRPr lang="en-US" sz="1800" dirty="0"/>
          </a:p>
          <a:p>
            <a:pPr>
              <a:defRPr/>
            </a:pPr>
            <a:r>
              <a:rPr lang="en-US" sz="1800" dirty="0">
                <a:solidFill>
                  <a:schemeClr val="tx1">
                    <a:lumMod val="95000"/>
                    <a:lumOff val="5000"/>
                  </a:schemeClr>
                </a:solidFill>
              </a:rPr>
              <a:t>This architecture allows for the idea that a person needs to interact with the machine. Whatever values are passed to and forth are stored once again in some internal registers</a:t>
            </a:r>
          </a:p>
          <a:p>
            <a:pPr marL="0" indent="0">
              <a:buNone/>
              <a:defRPr/>
            </a:pPr>
            <a:r>
              <a:rPr lang="en-US" sz="1800" b="1" dirty="0">
                <a:solidFill>
                  <a:srgbClr val="FF0000"/>
                </a:solidFill>
              </a:rPr>
              <a:t>Registers</a:t>
            </a:r>
          </a:p>
          <a:p>
            <a:pPr>
              <a:defRPr/>
            </a:pPr>
            <a:r>
              <a:rPr lang="en-US" b="0" i="0" dirty="0">
                <a:solidFill>
                  <a:srgbClr val="333333"/>
                </a:solidFill>
                <a:effectLst/>
                <a:latin typeface="Montserrat" panose="00000500000000000000" pitchFamily="2" charset="0"/>
              </a:rPr>
              <a:t>Registers refer to high-speed storage areas in the CPU. The data processed by the CPU are fetched from the registers.</a:t>
            </a:r>
            <a:endParaRPr lang="en-US" sz="1800" dirty="0">
              <a:solidFill>
                <a:schemeClr val="tx1">
                  <a:lumMod val="95000"/>
                  <a:lumOff val="5000"/>
                </a:schemeClr>
              </a:solidFill>
            </a:endParaRPr>
          </a:p>
          <a:p>
            <a:pPr>
              <a:defRPr/>
            </a:pPr>
            <a:endParaRPr lang="en-US" sz="1800" dirty="0">
              <a:solidFill>
                <a:schemeClr val="tx1">
                  <a:lumMod val="95000"/>
                  <a:lumOff val="5000"/>
                </a:schemeClr>
              </a:solidFill>
            </a:endParaRPr>
          </a:p>
          <a:p>
            <a:pPr marL="0" indent="0">
              <a:buNone/>
              <a:defRPr/>
            </a:pPr>
            <a:endParaRPr lang="en-US" sz="1800" b="1" dirty="0">
              <a:solidFill>
                <a:srgbClr val="FF0000"/>
              </a:solidFill>
            </a:endParaRPr>
          </a:p>
          <a:p>
            <a:pPr marL="0" indent="0">
              <a:buNone/>
              <a:defRPr/>
            </a:pPr>
            <a:endParaRPr lang="en-US" sz="1800" b="1" dirty="0">
              <a:solidFill>
                <a:srgbClr val="FF0000"/>
              </a:solidFill>
            </a:endParaRPr>
          </a:p>
          <a:p>
            <a:pPr marL="0" indent="0">
              <a:buNone/>
              <a:defRPr/>
            </a:pPr>
            <a:endParaRPr lang="en-US" sz="1800" dirty="0"/>
          </a:p>
          <a:p>
            <a:pPr>
              <a:defRPr/>
            </a:pPr>
            <a:endParaRPr lang="en-US" dirty="0">
              <a:solidFill>
                <a:schemeClr val="tx1">
                  <a:lumMod val="95000"/>
                  <a:lumOff val="5000"/>
                </a:schemeClr>
              </a:solidFill>
            </a:endParaRPr>
          </a:p>
          <a:p>
            <a:pPr>
              <a:defRPr/>
            </a:pPr>
            <a:endParaRPr lang="en-US" sz="1800" dirty="0">
              <a:solidFill>
                <a:schemeClr val="tx1">
                  <a:lumMod val="95000"/>
                  <a:lumOff val="5000"/>
                </a:schemeClr>
              </a:solidFill>
            </a:endParaRPr>
          </a:p>
          <a:p>
            <a:pPr marL="0" indent="0">
              <a:buNone/>
              <a:defRPr/>
            </a:pPr>
            <a:endParaRPr lang="en-US" sz="1800" dirty="0">
              <a:solidFill>
                <a:schemeClr val="tx1">
                  <a:lumMod val="95000"/>
                  <a:lumOff val="5000"/>
                </a:schemeClr>
              </a:solidFill>
            </a:endParaRPr>
          </a:p>
          <a:p>
            <a:pPr marL="0" indent="0">
              <a:buNone/>
              <a:defRPr/>
            </a:pPr>
            <a:endParaRPr lang="en-US" sz="1800" dirty="0">
              <a:solidFill>
                <a:schemeClr val="tx1">
                  <a:lumMod val="95000"/>
                  <a:lumOff val="5000"/>
                </a:schemeClr>
              </a:solidFill>
            </a:endParaRPr>
          </a:p>
          <a:p>
            <a:endParaRPr lang="en-US" sz="1800" dirty="0"/>
          </a:p>
          <a:p>
            <a:endParaRPr lang="en-US" b="1" dirty="0">
              <a:solidFill>
                <a:srgbClr val="FF0000"/>
              </a:solidFill>
            </a:endParaRPr>
          </a:p>
          <a:p>
            <a:endParaRPr lang="en-PK" dirty="0"/>
          </a:p>
        </p:txBody>
      </p:sp>
    </p:spTree>
    <p:extLst>
      <p:ext uri="{BB962C8B-B14F-4D97-AF65-F5344CB8AC3E}">
        <p14:creationId xmlns:p14="http://schemas.microsoft.com/office/powerpoint/2010/main" val="3461694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Memory Unit</a:t>
            </a:r>
          </a:p>
        </p:txBody>
      </p:sp>
      <p:sp>
        <p:nvSpPr>
          <p:cNvPr id="3" name="Content Placeholder 2"/>
          <p:cNvSpPr>
            <a:spLocks noGrp="1"/>
          </p:cNvSpPr>
          <p:nvPr>
            <p:ph idx="1"/>
          </p:nvPr>
        </p:nvSpPr>
        <p:spPr/>
        <p:txBody>
          <a:bodyPr>
            <a:normAutofit fontScale="92500" lnSpcReduction="20000"/>
          </a:bodyPr>
          <a:lstStyle/>
          <a:p>
            <a:pPr algn="just"/>
            <a:r>
              <a:rPr lang="en-US" b="0" i="0" dirty="0">
                <a:solidFill>
                  <a:srgbClr val="333333"/>
                </a:solidFill>
                <a:effectLst/>
                <a:latin typeface="Montserrat" panose="00000500000000000000" pitchFamily="2" charset="0"/>
              </a:rPr>
              <a:t>A memory unit is a collection of storage cells together with associated circuits needed to transfer information in and out of the storage. </a:t>
            </a:r>
            <a:endParaRPr lang="en-US" dirty="0"/>
          </a:p>
          <a:p>
            <a:pPr algn="just"/>
            <a:r>
              <a:rPr lang="en-US" dirty="0"/>
              <a:t>There are two types of memory</a:t>
            </a:r>
          </a:p>
          <a:p>
            <a:pPr marL="1035050" indent="-241300" algn="just"/>
            <a:r>
              <a:rPr lang="en-US" dirty="0"/>
              <a:t>Random access memory (RAM)</a:t>
            </a:r>
          </a:p>
          <a:p>
            <a:pPr marL="1035050" indent="-241300" algn="just"/>
            <a:r>
              <a:rPr lang="en-US" dirty="0"/>
              <a:t>Read only memory (ROM)</a:t>
            </a:r>
          </a:p>
          <a:p>
            <a:pPr marL="0" indent="0" algn="just">
              <a:buNone/>
            </a:pPr>
            <a:endParaRPr lang="en-US" dirty="0"/>
          </a:p>
          <a:p>
            <a:pPr algn="just"/>
            <a:r>
              <a:rPr lang="en-US" dirty="0"/>
              <a:t>RAM = store temporary data, can read and write info, data is lost when the power is switched off on the computer (volatile memory), faster access</a:t>
            </a:r>
          </a:p>
          <a:p>
            <a:pPr algn="just"/>
            <a:r>
              <a:rPr lang="en-US" dirty="0"/>
              <a:t>ROM = read only, non volatile memory (doesn’t loose the data when the computer is switched off), BIOS ROM, CMOS (Complementary Metal Oxide Semiconductor) </a:t>
            </a:r>
          </a:p>
          <a:p>
            <a:pPr marL="0" indent="0">
              <a:buNone/>
            </a:pPr>
            <a:endParaRPr lang="en-US" dirty="0"/>
          </a:p>
          <a:p>
            <a:pPr marL="0" indent="0">
              <a:buNone/>
            </a:pPr>
            <a:endParaRPr lang="en-US" dirty="0"/>
          </a:p>
          <a:p>
            <a:endParaRPr lang="en-US" dirty="0"/>
          </a:p>
          <a:p>
            <a:endParaRPr lang="en-US" dirty="0"/>
          </a:p>
          <a:p>
            <a:endParaRPr lang="en-US" dirty="0"/>
          </a:p>
          <a:p>
            <a:endParaRPr lang="en-US" dirty="0"/>
          </a:p>
          <a:p>
            <a:pPr marL="0" indent="850900"/>
            <a:endParaRPr lang="en-US" dirty="0"/>
          </a:p>
        </p:txBody>
      </p:sp>
    </p:spTree>
    <p:extLst>
      <p:ext uri="{BB962C8B-B14F-4D97-AF65-F5344CB8AC3E}">
        <p14:creationId xmlns:p14="http://schemas.microsoft.com/office/powerpoint/2010/main" val="4001179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EDDAB-AD1C-5CED-5379-5A2F5C6260F3}"/>
              </a:ext>
            </a:extLst>
          </p:cNvPr>
          <p:cNvSpPr>
            <a:spLocks noGrp="1"/>
          </p:cNvSpPr>
          <p:nvPr>
            <p:ph type="title"/>
          </p:nvPr>
        </p:nvSpPr>
        <p:spPr/>
        <p:txBody>
          <a:bodyPr/>
          <a:lstStyle/>
          <a:p>
            <a:r>
              <a:rPr lang="en-US" b="1" dirty="0"/>
              <a:t>Memory Terminology</a:t>
            </a:r>
            <a:endParaRPr lang="en-PK" b="1" dirty="0"/>
          </a:p>
        </p:txBody>
      </p:sp>
      <p:pic>
        <p:nvPicPr>
          <p:cNvPr id="1026" name="Picture 2" descr="Memory Size Part-1 I Unit I Bits I Bytes I GB I MB I PB I EB I YB I ZB ...">
            <a:extLst>
              <a:ext uri="{FF2B5EF4-FFF2-40B4-BE49-F238E27FC236}">
                <a16:creationId xmlns:a16="http://schemas.microsoft.com/office/drawing/2014/main" id="{AC342554-0E8D-488C-FA0B-AC0E14A5B6F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65684" y="2598822"/>
            <a:ext cx="7536581" cy="3570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326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86419-499D-705F-8852-8F7C67CE3CD5}"/>
              </a:ext>
            </a:extLst>
          </p:cNvPr>
          <p:cNvSpPr>
            <a:spLocks noGrp="1"/>
          </p:cNvSpPr>
          <p:nvPr>
            <p:ph type="title"/>
          </p:nvPr>
        </p:nvSpPr>
        <p:spPr/>
        <p:txBody>
          <a:bodyPr/>
          <a:lstStyle/>
          <a:p>
            <a:r>
              <a:rPr lang="en-US" b="1" dirty="0"/>
              <a:t>Memory Types</a:t>
            </a:r>
            <a:endParaRPr lang="en-PK" b="1" dirty="0"/>
          </a:p>
        </p:txBody>
      </p:sp>
      <p:pic>
        <p:nvPicPr>
          <p:cNvPr id="3074" name="Picture 2" descr="Types of Computer Memory">
            <a:extLst>
              <a:ext uri="{FF2B5EF4-FFF2-40B4-BE49-F238E27FC236}">
                <a16:creationId xmlns:a16="http://schemas.microsoft.com/office/drawing/2014/main" id="{230C2817-D270-3971-2029-2B480F4BAC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54954" y="2583180"/>
            <a:ext cx="9123887" cy="37261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DF1ED6E-592B-8198-62CF-06F2B049FE70}"/>
              </a:ext>
            </a:extLst>
          </p:cNvPr>
          <p:cNvSpPr txBox="1"/>
          <p:nvPr/>
        </p:nvSpPr>
        <p:spPr>
          <a:xfrm>
            <a:off x="3423920" y="3576320"/>
            <a:ext cx="1239520" cy="409972"/>
          </a:xfrm>
          <a:prstGeom prst="rect">
            <a:avLst/>
          </a:prstGeom>
          <a:noFill/>
        </p:spPr>
        <p:txBody>
          <a:bodyPr wrap="square" rtlCol="0">
            <a:spAutoFit/>
          </a:bodyPr>
          <a:lstStyle/>
          <a:p>
            <a:endParaRPr lang="en-PK" dirty="0"/>
          </a:p>
        </p:txBody>
      </p:sp>
    </p:spTree>
    <p:extLst>
      <p:ext uri="{BB962C8B-B14F-4D97-AF65-F5344CB8AC3E}">
        <p14:creationId xmlns:p14="http://schemas.microsoft.com/office/powerpoint/2010/main" val="3820876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Brief History of Computers System</a:t>
            </a:r>
          </a:p>
        </p:txBody>
      </p:sp>
      <p:sp>
        <p:nvSpPr>
          <p:cNvPr id="3" name="Content Placeholder 2"/>
          <p:cNvSpPr>
            <a:spLocks noGrp="1"/>
          </p:cNvSpPr>
          <p:nvPr>
            <p:ph idx="1"/>
          </p:nvPr>
        </p:nvSpPr>
        <p:spPr/>
        <p:txBody>
          <a:bodyPr/>
          <a:lstStyle/>
          <a:p>
            <a:r>
              <a:rPr lang="en-US" dirty="0"/>
              <a:t>Chapter summary</a:t>
            </a:r>
          </a:p>
          <a:p>
            <a:pPr marL="800100"/>
            <a:r>
              <a:rPr lang="en-US" dirty="0"/>
              <a:t>History of computers</a:t>
            </a:r>
          </a:p>
          <a:p>
            <a:pPr marL="800100"/>
            <a:r>
              <a:rPr lang="en-US" dirty="0"/>
              <a:t>Development of computers</a:t>
            </a:r>
          </a:p>
          <a:p>
            <a:endParaRPr lang="en-US" dirty="0"/>
          </a:p>
        </p:txBody>
      </p:sp>
    </p:spTree>
    <p:extLst>
      <p:ext uri="{BB962C8B-B14F-4D97-AF65-F5344CB8AC3E}">
        <p14:creationId xmlns:p14="http://schemas.microsoft.com/office/powerpoint/2010/main" val="3828003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D3C38-74A1-5280-44E0-338347B11E2D}"/>
              </a:ext>
            </a:extLst>
          </p:cNvPr>
          <p:cNvSpPr>
            <a:spLocks noGrp="1"/>
          </p:cNvSpPr>
          <p:nvPr>
            <p:ph type="title"/>
          </p:nvPr>
        </p:nvSpPr>
        <p:spPr/>
        <p:txBody>
          <a:bodyPr/>
          <a:lstStyle/>
          <a:p>
            <a:r>
              <a:rPr lang="en-US" b="1" dirty="0"/>
              <a:t>Software Engineering</a:t>
            </a:r>
            <a:endParaRPr lang="en-PK" b="1" dirty="0"/>
          </a:p>
        </p:txBody>
      </p:sp>
      <p:sp>
        <p:nvSpPr>
          <p:cNvPr id="3" name="Content Placeholder 2">
            <a:extLst>
              <a:ext uri="{FF2B5EF4-FFF2-40B4-BE49-F238E27FC236}">
                <a16:creationId xmlns:a16="http://schemas.microsoft.com/office/drawing/2014/main" id="{5587837E-AAD5-A118-96B8-6E81D61ABE9D}"/>
              </a:ext>
            </a:extLst>
          </p:cNvPr>
          <p:cNvSpPr>
            <a:spLocks noGrp="1"/>
          </p:cNvSpPr>
          <p:nvPr>
            <p:ph idx="1"/>
          </p:nvPr>
        </p:nvSpPr>
        <p:spPr>
          <a:xfrm>
            <a:off x="1154954" y="2603500"/>
            <a:ext cx="10308734" cy="3416300"/>
          </a:xfrm>
        </p:spPr>
        <p:txBody>
          <a:bodyPr/>
          <a:lstStyle/>
          <a:p>
            <a:pPr algn="just"/>
            <a:r>
              <a:rPr lang="en-US" b="0" i="0" dirty="0">
                <a:solidFill>
                  <a:srgbClr val="333333"/>
                </a:solidFill>
                <a:effectLst/>
              </a:rPr>
              <a:t>The </a:t>
            </a:r>
            <a:r>
              <a:rPr lang="en-US" b="1" i="0" dirty="0">
                <a:solidFill>
                  <a:srgbClr val="333333"/>
                </a:solidFill>
                <a:effectLst/>
              </a:rPr>
              <a:t>software</a:t>
            </a:r>
            <a:r>
              <a:rPr lang="en-US" b="0" i="0" dirty="0">
                <a:solidFill>
                  <a:srgbClr val="333333"/>
                </a:solidFill>
                <a:effectLst/>
              </a:rPr>
              <a:t> is a collection of integrated programs.</a:t>
            </a:r>
          </a:p>
          <a:p>
            <a:pPr algn="just"/>
            <a:r>
              <a:rPr lang="en-US" b="0" i="0" dirty="0">
                <a:solidFill>
                  <a:srgbClr val="333333"/>
                </a:solidFill>
                <a:effectLst/>
              </a:rPr>
              <a:t>Software subsists of carefully-organized instructions and code written by developers on any of various particular computer languages.</a:t>
            </a:r>
          </a:p>
          <a:p>
            <a:pPr algn="just"/>
            <a:r>
              <a:rPr lang="en-US" b="0" i="0" dirty="0">
                <a:solidFill>
                  <a:srgbClr val="333333"/>
                </a:solidFill>
                <a:effectLst/>
              </a:rPr>
              <a:t>Computer programs and related documentation such as requirements, design models and user manuals.</a:t>
            </a:r>
          </a:p>
          <a:p>
            <a:pPr algn="just"/>
            <a:r>
              <a:rPr lang="en-US" i="0" dirty="0">
                <a:solidFill>
                  <a:srgbClr val="333333"/>
                </a:solidFill>
                <a:effectLst/>
              </a:rPr>
              <a:t>Engineering is the application of scientific and practical knowledge to invent, design, build, maintain, and improve frameworks, processes, etc.</a:t>
            </a:r>
          </a:p>
          <a:p>
            <a:endParaRPr lang="en-PK" dirty="0"/>
          </a:p>
        </p:txBody>
      </p:sp>
    </p:spTree>
    <p:extLst>
      <p:ext uri="{BB962C8B-B14F-4D97-AF65-F5344CB8AC3E}">
        <p14:creationId xmlns:p14="http://schemas.microsoft.com/office/powerpoint/2010/main" val="2698357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7AC4-4A84-3963-3279-20BC622CB048}"/>
              </a:ext>
            </a:extLst>
          </p:cNvPr>
          <p:cNvSpPr>
            <a:spLocks noGrp="1"/>
          </p:cNvSpPr>
          <p:nvPr>
            <p:ph type="title"/>
          </p:nvPr>
        </p:nvSpPr>
        <p:spPr/>
        <p:txBody>
          <a:bodyPr/>
          <a:lstStyle/>
          <a:p>
            <a:r>
              <a:rPr lang="en-US" b="1" dirty="0"/>
              <a:t>Types</a:t>
            </a:r>
            <a:endParaRPr lang="en-PK" b="1" dirty="0"/>
          </a:p>
        </p:txBody>
      </p:sp>
      <p:graphicFrame>
        <p:nvGraphicFramePr>
          <p:cNvPr id="4" name="Content Placeholder 3">
            <a:extLst>
              <a:ext uri="{FF2B5EF4-FFF2-40B4-BE49-F238E27FC236}">
                <a16:creationId xmlns:a16="http://schemas.microsoft.com/office/drawing/2014/main" id="{9594D088-E7BE-3C38-BAB8-69E3DCD68175}"/>
              </a:ext>
            </a:extLst>
          </p:cNvPr>
          <p:cNvGraphicFramePr>
            <a:graphicFrameLocks noGrp="1"/>
          </p:cNvGraphicFramePr>
          <p:nvPr>
            <p:ph idx="1"/>
            <p:extLst>
              <p:ext uri="{D42A27DB-BD31-4B8C-83A1-F6EECF244321}">
                <p14:modId xmlns:p14="http://schemas.microsoft.com/office/powerpoint/2010/main" val="1724143947"/>
              </p:ext>
            </p:extLst>
          </p:nvPr>
        </p:nvGraphicFramePr>
        <p:xfrm>
          <a:off x="1155700" y="2430247"/>
          <a:ext cx="9961479" cy="37491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2839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6AF20-3F4C-2161-6BE3-52A12D2A20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54E942-3FE9-057C-EAE3-518E361348C0}"/>
              </a:ext>
            </a:extLst>
          </p:cNvPr>
          <p:cNvSpPr>
            <a:spLocks noGrp="1"/>
          </p:cNvSpPr>
          <p:nvPr>
            <p:ph type="title"/>
          </p:nvPr>
        </p:nvSpPr>
        <p:spPr/>
        <p:txBody>
          <a:bodyPr/>
          <a:lstStyle/>
          <a:p>
            <a:r>
              <a:rPr lang="en-US" b="1" dirty="0"/>
              <a:t>Software Engineering</a:t>
            </a:r>
            <a:endParaRPr lang="en-PK" b="1" dirty="0"/>
          </a:p>
        </p:txBody>
      </p:sp>
      <p:pic>
        <p:nvPicPr>
          <p:cNvPr id="4" name="Content Placeholder 3">
            <a:extLst>
              <a:ext uri="{FF2B5EF4-FFF2-40B4-BE49-F238E27FC236}">
                <a16:creationId xmlns:a16="http://schemas.microsoft.com/office/drawing/2014/main" id="{0A7682A9-0911-A27D-DDE7-72D8EA7FDEC7}"/>
              </a:ext>
            </a:extLst>
          </p:cNvPr>
          <p:cNvPicPr>
            <a:picLocks noGrp="1" noChangeAspect="1"/>
          </p:cNvPicPr>
          <p:nvPr>
            <p:ph idx="1"/>
          </p:nvPr>
        </p:nvPicPr>
        <p:blipFill>
          <a:blip r:embed="rId2"/>
          <a:stretch>
            <a:fillRect/>
          </a:stretch>
        </p:blipFill>
        <p:spPr>
          <a:xfrm>
            <a:off x="1925054" y="2603499"/>
            <a:ext cx="7834964" cy="3864677"/>
          </a:xfrm>
          <a:prstGeom prst="rect">
            <a:avLst/>
          </a:prstGeom>
        </p:spPr>
      </p:pic>
    </p:spTree>
    <p:extLst>
      <p:ext uri="{BB962C8B-B14F-4D97-AF65-F5344CB8AC3E}">
        <p14:creationId xmlns:p14="http://schemas.microsoft.com/office/powerpoint/2010/main" val="253663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0F422-2EE5-8628-7182-A0FC12450152}"/>
              </a:ext>
            </a:extLst>
          </p:cNvPr>
          <p:cNvSpPr>
            <a:spLocks noGrp="1"/>
          </p:cNvSpPr>
          <p:nvPr>
            <p:ph type="title"/>
          </p:nvPr>
        </p:nvSpPr>
        <p:spPr/>
        <p:txBody>
          <a:bodyPr/>
          <a:lstStyle/>
          <a:p>
            <a:r>
              <a:rPr lang="en-US" b="1" dirty="0"/>
              <a:t>Hardware Engineering</a:t>
            </a:r>
            <a:endParaRPr lang="en-PK" dirty="0"/>
          </a:p>
        </p:txBody>
      </p:sp>
      <p:pic>
        <p:nvPicPr>
          <p:cNvPr id="4" name="Content Placeholder 3">
            <a:extLst>
              <a:ext uri="{FF2B5EF4-FFF2-40B4-BE49-F238E27FC236}">
                <a16:creationId xmlns:a16="http://schemas.microsoft.com/office/drawing/2014/main" id="{7ADF9711-0B88-F8E2-2D7E-F3DCE0D04605}"/>
              </a:ext>
            </a:extLst>
          </p:cNvPr>
          <p:cNvPicPr>
            <a:picLocks noGrp="1" noChangeAspect="1"/>
          </p:cNvPicPr>
          <p:nvPr>
            <p:ph idx="1"/>
          </p:nvPr>
        </p:nvPicPr>
        <p:blipFill>
          <a:blip r:embed="rId2"/>
          <a:stretch>
            <a:fillRect/>
          </a:stretch>
        </p:blipFill>
        <p:spPr>
          <a:xfrm>
            <a:off x="2261937" y="2603500"/>
            <a:ext cx="7654429" cy="3416300"/>
          </a:xfrm>
          <a:prstGeom prst="rect">
            <a:avLst/>
          </a:prstGeom>
        </p:spPr>
      </p:pic>
    </p:spTree>
    <p:extLst>
      <p:ext uri="{BB962C8B-B14F-4D97-AF65-F5344CB8AC3E}">
        <p14:creationId xmlns:p14="http://schemas.microsoft.com/office/powerpoint/2010/main" val="3198084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833C-B270-0953-C9FE-FAB96543D923}"/>
              </a:ext>
            </a:extLst>
          </p:cNvPr>
          <p:cNvSpPr>
            <a:spLocks noGrp="1"/>
          </p:cNvSpPr>
          <p:nvPr>
            <p:ph type="title"/>
          </p:nvPr>
        </p:nvSpPr>
        <p:spPr/>
        <p:txBody>
          <a:bodyPr/>
          <a:lstStyle/>
          <a:p>
            <a:r>
              <a:rPr lang="en-US" b="1" dirty="0"/>
              <a:t>System Software</a:t>
            </a:r>
            <a:endParaRPr lang="en-PK" b="1" dirty="0"/>
          </a:p>
        </p:txBody>
      </p:sp>
      <p:pic>
        <p:nvPicPr>
          <p:cNvPr id="4" name="Content Placeholder 3">
            <a:extLst>
              <a:ext uri="{FF2B5EF4-FFF2-40B4-BE49-F238E27FC236}">
                <a16:creationId xmlns:a16="http://schemas.microsoft.com/office/drawing/2014/main" id="{F107435A-44A8-B34A-9274-E153F4CF9817}"/>
              </a:ext>
            </a:extLst>
          </p:cNvPr>
          <p:cNvPicPr>
            <a:picLocks noGrp="1" noChangeAspect="1"/>
          </p:cNvPicPr>
          <p:nvPr>
            <p:ph idx="1"/>
          </p:nvPr>
        </p:nvPicPr>
        <p:blipFill>
          <a:blip r:embed="rId2"/>
          <a:stretch>
            <a:fillRect/>
          </a:stretch>
        </p:blipFill>
        <p:spPr>
          <a:xfrm>
            <a:off x="2656573" y="2603499"/>
            <a:ext cx="5746282" cy="3729923"/>
          </a:xfrm>
          <a:prstGeom prst="rect">
            <a:avLst/>
          </a:prstGeom>
        </p:spPr>
      </p:pic>
    </p:spTree>
    <p:extLst>
      <p:ext uri="{BB962C8B-B14F-4D97-AF65-F5344CB8AC3E}">
        <p14:creationId xmlns:p14="http://schemas.microsoft.com/office/powerpoint/2010/main" val="4055396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20587-21FC-4035-D92B-7643B0CAE654}"/>
              </a:ext>
            </a:extLst>
          </p:cNvPr>
          <p:cNvSpPr>
            <a:spLocks noGrp="1"/>
          </p:cNvSpPr>
          <p:nvPr>
            <p:ph type="title"/>
          </p:nvPr>
        </p:nvSpPr>
        <p:spPr/>
        <p:txBody>
          <a:bodyPr/>
          <a:lstStyle/>
          <a:p>
            <a:r>
              <a:rPr lang="en-US" b="1" dirty="0"/>
              <a:t>Operating System</a:t>
            </a:r>
            <a:endParaRPr lang="en-PK" b="1" dirty="0"/>
          </a:p>
        </p:txBody>
      </p:sp>
      <p:sp>
        <p:nvSpPr>
          <p:cNvPr id="3" name="Content Placeholder 2">
            <a:extLst>
              <a:ext uri="{FF2B5EF4-FFF2-40B4-BE49-F238E27FC236}">
                <a16:creationId xmlns:a16="http://schemas.microsoft.com/office/drawing/2014/main" id="{A078C310-D9FD-CA4F-7DB8-306BB6A4FE16}"/>
              </a:ext>
            </a:extLst>
          </p:cNvPr>
          <p:cNvSpPr>
            <a:spLocks noGrp="1"/>
          </p:cNvSpPr>
          <p:nvPr>
            <p:ph idx="1"/>
          </p:nvPr>
        </p:nvSpPr>
        <p:spPr>
          <a:xfrm>
            <a:off x="1154954" y="2387065"/>
            <a:ext cx="10347235" cy="4302493"/>
          </a:xfrm>
        </p:spPr>
        <p:txBody>
          <a:bodyPr>
            <a:normAutofit fontScale="92500" lnSpcReduction="10000"/>
          </a:bodyPr>
          <a:lstStyle/>
          <a:p>
            <a:pPr algn="l"/>
            <a:r>
              <a:rPr lang="en-US" b="0" i="0" dirty="0">
                <a:solidFill>
                  <a:srgbClr val="000000"/>
                </a:solidFill>
                <a:effectLst/>
              </a:rPr>
              <a:t>An operating system (OS) is the core software that manages your computer's hardware and software resources. It serves as an intermediary between you, the user, and your device, to coordinate tasks like running programs and handling files.</a:t>
            </a:r>
          </a:p>
          <a:p>
            <a:pPr algn="l"/>
            <a:r>
              <a:rPr lang="en-US" b="0" i="0" dirty="0">
                <a:solidFill>
                  <a:srgbClr val="000000"/>
                </a:solidFill>
                <a:effectLst/>
              </a:rPr>
              <a:t>An operating system enables you to interact with your personal computer, providing a user-friendly interface while efficiently managing system operations to make your device function smoothly and securely.</a:t>
            </a:r>
            <a:endParaRPr lang="en-US" b="1" dirty="0">
              <a:solidFill>
                <a:schemeClr val="accent1"/>
              </a:solidFill>
            </a:endParaRPr>
          </a:p>
          <a:p>
            <a:pPr lvl="1"/>
            <a:r>
              <a:rPr lang="en-US" b="0" i="0" dirty="0">
                <a:solidFill>
                  <a:srgbClr val="000000"/>
                </a:solidFill>
                <a:effectLst/>
              </a:rPr>
              <a:t>Process Management</a:t>
            </a:r>
          </a:p>
          <a:p>
            <a:pPr lvl="1"/>
            <a:r>
              <a:rPr lang="en-US" dirty="0">
                <a:solidFill>
                  <a:srgbClr val="000000"/>
                </a:solidFill>
              </a:rPr>
              <a:t>Memory Management</a:t>
            </a:r>
          </a:p>
          <a:p>
            <a:pPr lvl="1"/>
            <a:r>
              <a:rPr lang="en-US" b="0" i="0" dirty="0">
                <a:solidFill>
                  <a:srgbClr val="000000"/>
                </a:solidFill>
                <a:effectLst/>
              </a:rPr>
              <a:t>File system management</a:t>
            </a:r>
          </a:p>
          <a:p>
            <a:pPr lvl="1"/>
            <a:r>
              <a:rPr lang="en-US" b="0" i="0" dirty="0">
                <a:solidFill>
                  <a:srgbClr val="000000"/>
                </a:solidFill>
                <a:effectLst/>
              </a:rPr>
              <a:t>Device management</a:t>
            </a:r>
          </a:p>
          <a:p>
            <a:pPr lvl="1"/>
            <a:r>
              <a:rPr lang="en-US" b="0" i="0" dirty="0">
                <a:solidFill>
                  <a:srgbClr val="000000"/>
                </a:solidFill>
                <a:effectLst/>
              </a:rPr>
              <a:t>User interface</a:t>
            </a:r>
          </a:p>
          <a:p>
            <a:pPr lvl="1"/>
            <a:r>
              <a:rPr lang="en-US" dirty="0">
                <a:solidFill>
                  <a:srgbClr val="000000"/>
                </a:solidFill>
              </a:rPr>
              <a:t>Task Scheduling</a:t>
            </a:r>
          </a:p>
          <a:p>
            <a:pPr lvl="1"/>
            <a:r>
              <a:rPr lang="en-US" b="0" i="0" dirty="0">
                <a:solidFill>
                  <a:srgbClr val="000000"/>
                </a:solidFill>
                <a:effectLst/>
              </a:rPr>
              <a:t>Security and access control</a:t>
            </a:r>
          </a:p>
          <a:p>
            <a:pPr lvl="1"/>
            <a:r>
              <a:rPr lang="en-US" b="0" i="0" dirty="0">
                <a:solidFill>
                  <a:srgbClr val="000000"/>
                </a:solidFill>
                <a:effectLst/>
              </a:rPr>
              <a:t>Networking</a:t>
            </a:r>
          </a:p>
          <a:p>
            <a:pPr algn="l"/>
            <a:endParaRPr lang="en-US" b="0" i="0" dirty="0">
              <a:solidFill>
                <a:srgbClr val="000000"/>
              </a:solidFill>
              <a:effectLst/>
              <a:latin typeface="Rubik"/>
            </a:endParaRPr>
          </a:p>
          <a:p>
            <a:endParaRPr lang="en-PK" dirty="0"/>
          </a:p>
        </p:txBody>
      </p:sp>
    </p:spTree>
    <p:extLst>
      <p:ext uri="{BB962C8B-B14F-4D97-AF65-F5344CB8AC3E}">
        <p14:creationId xmlns:p14="http://schemas.microsoft.com/office/powerpoint/2010/main" val="1643356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FC3A7-27FD-B0B5-C009-80E10128E7FF}"/>
              </a:ext>
            </a:extLst>
          </p:cNvPr>
          <p:cNvSpPr>
            <a:spLocks noGrp="1"/>
          </p:cNvSpPr>
          <p:nvPr>
            <p:ph type="title"/>
          </p:nvPr>
        </p:nvSpPr>
        <p:spPr/>
        <p:txBody>
          <a:bodyPr/>
          <a:lstStyle/>
          <a:p>
            <a:r>
              <a:rPr lang="en-US" b="1" dirty="0"/>
              <a:t>Operating System</a:t>
            </a:r>
            <a:endParaRPr lang="en-PK" dirty="0"/>
          </a:p>
        </p:txBody>
      </p:sp>
      <p:pic>
        <p:nvPicPr>
          <p:cNvPr id="5" name="Content Placeholder 4">
            <a:extLst>
              <a:ext uri="{FF2B5EF4-FFF2-40B4-BE49-F238E27FC236}">
                <a16:creationId xmlns:a16="http://schemas.microsoft.com/office/drawing/2014/main" id="{DA049FD8-F2C6-EBC3-FB09-876C62762262}"/>
              </a:ext>
            </a:extLst>
          </p:cNvPr>
          <p:cNvPicPr>
            <a:picLocks noGrp="1" noChangeAspect="1"/>
          </p:cNvPicPr>
          <p:nvPr>
            <p:ph idx="1"/>
          </p:nvPr>
        </p:nvPicPr>
        <p:blipFill>
          <a:blip r:embed="rId2"/>
          <a:stretch>
            <a:fillRect/>
          </a:stretch>
        </p:blipFill>
        <p:spPr>
          <a:xfrm>
            <a:off x="1154955" y="2762451"/>
            <a:ext cx="9076700" cy="3195587"/>
          </a:xfrm>
          <a:prstGeom prst="rect">
            <a:avLst/>
          </a:prstGeom>
        </p:spPr>
      </p:pic>
    </p:spTree>
    <p:extLst>
      <p:ext uri="{BB962C8B-B14F-4D97-AF65-F5344CB8AC3E}">
        <p14:creationId xmlns:p14="http://schemas.microsoft.com/office/powerpoint/2010/main" val="2267386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266CD-773B-B826-BC97-41C98524E2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518297-6C42-1B8A-1311-C10300DCE959}"/>
              </a:ext>
            </a:extLst>
          </p:cNvPr>
          <p:cNvSpPr>
            <a:spLocks noGrp="1"/>
          </p:cNvSpPr>
          <p:nvPr>
            <p:ph type="title"/>
          </p:nvPr>
        </p:nvSpPr>
        <p:spPr/>
        <p:txBody>
          <a:bodyPr/>
          <a:lstStyle/>
          <a:p>
            <a:r>
              <a:rPr lang="en-US" b="1" dirty="0"/>
              <a:t>Application Software</a:t>
            </a:r>
            <a:endParaRPr lang="en-PK" b="1" dirty="0"/>
          </a:p>
        </p:txBody>
      </p:sp>
      <p:pic>
        <p:nvPicPr>
          <p:cNvPr id="7" name="Content Placeholder 6">
            <a:extLst>
              <a:ext uri="{FF2B5EF4-FFF2-40B4-BE49-F238E27FC236}">
                <a16:creationId xmlns:a16="http://schemas.microsoft.com/office/drawing/2014/main" id="{1ACC77D2-D87B-B3CE-B3A6-4186431DE482}"/>
              </a:ext>
            </a:extLst>
          </p:cNvPr>
          <p:cNvPicPr>
            <a:picLocks noGrp="1" noChangeAspect="1"/>
          </p:cNvPicPr>
          <p:nvPr>
            <p:ph idx="1"/>
          </p:nvPr>
        </p:nvPicPr>
        <p:blipFill>
          <a:blip r:embed="rId2"/>
          <a:stretch>
            <a:fillRect/>
          </a:stretch>
        </p:blipFill>
        <p:spPr>
          <a:xfrm>
            <a:off x="972152" y="2261938"/>
            <a:ext cx="10684042" cy="4524314"/>
          </a:xfrm>
          <a:prstGeom prst="rect">
            <a:avLst/>
          </a:prstGeom>
        </p:spPr>
      </p:pic>
      <p:sp>
        <p:nvSpPr>
          <p:cNvPr id="10" name="TextBox 9">
            <a:extLst>
              <a:ext uri="{FF2B5EF4-FFF2-40B4-BE49-F238E27FC236}">
                <a16:creationId xmlns:a16="http://schemas.microsoft.com/office/drawing/2014/main" id="{2F7BAF03-2630-2853-A6EB-B1669AE834A4}"/>
              </a:ext>
            </a:extLst>
          </p:cNvPr>
          <p:cNvSpPr txBox="1"/>
          <p:nvPr/>
        </p:nvSpPr>
        <p:spPr>
          <a:xfrm>
            <a:off x="1154954" y="3204494"/>
            <a:ext cx="5101467" cy="3631763"/>
          </a:xfrm>
          <a:prstGeom prst="rect">
            <a:avLst/>
          </a:prstGeom>
          <a:noFill/>
        </p:spPr>
        <p:txBody>
          <a:bodyPr wrap="square">
            <a:spAutoFit/>
          </a:bodyPr>
          <a:lstStyle/>
          <a:p>
            <a:r>
              <a:rPr lang="en-US" dirty="0"/>
              <a:t>A</a:t>
            </a:r>
            <a:r>
              <a:rPr lang="en-US" i="0" dirty="0">
                <a:effectLst/>
              </a:rPr>
              <a:t>pplication software is a program or group of programs designed to help users perform specific tasks. </a:t>
            </a:r>
          </a:p>
          <a:p>
            <a:endParaRPr lang="en-US" i="0" dirty="0">
              <a:effectLst/>
            </a:endParaRPr>
          </a:p>
          <a:p>
            <a:pPr marL="285750" indent="-285750" algn="l" rtl="0">
              <a:buFont typeface="Wingdings" panose="05000000000000000000" pitchFamily="2" charset="2"/>
              <a:buChar char="Ø"/>
            </a:pPr>
            <a:r>
              <a:rPr lang="en-US" sz="1400" b="1" i="0" dirty="0">
                <a:solidFill>
                  <a:schemeClr val="accent1"/>
                </a:solidFill>
                <a:effectLst/>
              </a:rPr>
              <a:t>Microsoft Word</a:t>
            </a:r>
            <a:r>
              <a:rPr lang="en-US" sz="1400" b="0" i="0" dirty="0">
                <a:solidFill>
                  <a:schemeClr val="accent1"/>
                </a:solidFill>
                <a:effectLst/>
              </a:rPr>
              <a:t> </a:t>
            </a:r>
            <a:r>
              <a:rPr lang="en-US" sz="1400" b="0" i="0" dirty="0">
                <a:solidFill>
                  <a:srgbClr val="282829"/>
                </a:solidFill>
                <a:effectLst/>
              </a:rPr>
              <a:t>- A word processing program used for creating and editing documents.</a:t>
            </a:r>
          </a:p>
          <a:p>
            <a:pPr marL="285750" indent="-285750" algn="l" rtl="0">
              <a:buFont typeface="Wingdings" panose="05000000000000000000" pitchFamily="2" charset="2"/>
              <a:buChar char="Ø"/>
            </a:pPr>
            <a:r>
              <a:rPr lang="en-US" sz="1400" b="1" i="0" dirty="0">
                <a:solidFill>
                  <a:schemeClr val="accent1"/>
                </a:solidFill>
                <a:effectLst/>
              </a:rPr>
              <a:t>Adobe Photoshop</a:t>
            </a:r>
            <a:r>
              <a:rPr lang="en-US" sz="1400" b="0" i="0" dirty="0">
                <a:solidFill>
                  <a:schemeClr val="accent1"/>
                </a:solidFill>
                <a:effectLst/>
              </a:rPr>
              <a:t> </a:t>
            </a:r>
            <a:r>
              <a:rPr lang="en-US" sz="1400" b="0" i="0" dirty="0">
                <a:solidFill>
                  <a:srgbClr val="282829"/>
                </a:solidFill>
                <a:effectLst/>
              </a:rPr>
              <a:t>- An image editing software used for photo manipulation and graphic design.</a:t>
            </a:r>
          </a:p>
          <a:p>
            <a:pPr marL="285750" indent="-285750" algn="l" rtl="0">
              <a:buFont typeface="Wingdings" panose="05000000000000000000" pitchFamily="2" charset="2"/>
              <a:buChar char="Ø"/>
            </a:pPr>
            <a:r>
              <a:rPr lang="en-US" sz="1400" b="1" i="0" dirty="0">
                <a:solidFill>
                  <a:schemeClr val="accent1"/>
                </a:solidFill>
                <a:effectLst/>
              </a:rPr>
              <a:t>Google Chrome</a:t>
            </a:r>
            <a:r>
              <a:rPr lang="en-US" sz="1400" b="0" i="0" dirty="0">
                <a:solidFill>
                  <a:schemeClr val="accent1"/>
                </a:solidFill>
                <a:effectLst/>
              </a:rPr>
              <a:t> </a:t>
            </a:r>
            <a:r>
              <a:rPr lang="en-US" sz="1400" b="0" i="0" dirty="0">
                <a:solidFill>
                  <a:srgbClr val="282829"/>
                </a:solidFill>
                <a:effectLst/>
              </a:rPr>
              <a:t>- A web browser for accessing the internet.</a:t>
            </a:r>
          </a:p>
          <a:p>
            <a:pPr marL="285750" indent="-285750" algn="l" rtl="0">
              <a:buFont typeface="Wingdings" panose="05000000000000000000" pitchFamily="2" charset="2"/>
              <a:buChar char="Ø"/>
            </a:pPr>
            <a:r>
              <a:rPr lang="en-US" sz="1400" b="1" i="0" dirty="0">
                <a:solidFill>
                  <a:schemeClr val="accent1"/>
                </a:solidFill>
                <a:effectLst/>
              </a:rPr>
              <a:t>Microsoft Excel</a:t>
            </a:r>
            <a:r>
              <a:rPr lang="en-US" sz="1400" b="0" i="0" dirty="0">
                <a:solidFill>
                  <a:schemeClr val="accent1"/>
                </a:solidFill>
                <a:effectLst/>
              </a:rPr>
              <a:t> </a:t>
            </a:r>
            <a:r>
              <a:rPr lang="en-US" sz="1400" b="0" i="0" dirty="0">
                <a:solidFill>
                  <a:srgbClr val="282829"/>
                </a:solidFill>
                <a:effectLst/>
              </a:rPr>
              <a:t>- A spreadsheet program used for data analysis and visualization.</a:t>
            </a:r>
          </a:p>
          <a:p>
            <a:pPr marL="285750" indent="-285750" algn="l" rtl="0">
              <a:buFont typeface="Wingdings" panose="05000000000000000000" pitchFamily="2" charset="2"/>
              <a:buChar char="Ø"/>
            </a:pPr>
            <a:r>
              <a:rPr lang="en-US" sz="1400" b="1" i="0" dirty="0">
                <a:solidFill>
                  <a:schemeClr val="accent1"/>
                </a:solidFill>
                <a:effectLst/>
              </a:rPr>
              <a:t>Zoom</a:t>
            </a:r>
            <a:r>
              <a:rPr lang="en-US" sz="1400" b="0" i="0" dirty="0">
                <a:solidFill>
                  <a:srgbClr val="282829"/>
                </a:solidFill>
                <a:effectLst/>
              </a:rPr>
              <a:t> - A video conferencing application for virtual meetings.</a:t>
            </a:r>
          </a:p>
          <a:p>
            <a:endParaRPr lang="en-PK" dirty="0"/>
          </a:p>
        </p:txBody>
      </p:sp>
    </p:spTree>
    <p:extLst>
      <p:ext uri="{BB962C8B-B14F-4D97-AF65-F5344CB8AC3E}">
        <p14:creationId xmlns:p14="http://schemas.microsoft.com/office/powerpoint/2010/main" val="3262189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6CAD1-1EAB-4C63-1A98-CD8D1C8A8BA9}"/>
              </a:ext>
            </a:extLst>
          </p:cNvPr>
          <p:cNvSpPr>
            <a:spLocks noGrp="1"/>
          </p:cNvSpPr>
          <p:nvPr>
            <p:ph type="title"/>
          </p:nvPr>
        </p:nvSpPr>
        <p:spPr/>
        <p:txBody>
          <a:bodyPr/>
          <a:lstStyle/>
          <a:p>
            <a:r>
              <a:rPr lang="en-US" sz="3600" b="1" dirty="0">
                <a:solidFill>
                  <a:srgbClr val="FFFFFF"/>
                </a:solidFill>
              </a:rPr>
              <a:t>Programming Languages</a:t>
            </a:r>
            <a:endParaRPr lang="en-PK" dirty="0"/>
          </a:p>
        </p:txBody>
      </p:sp>
      <p:sp>
        <p:nvSpPr>
          <p:cNvPr id="3" name="Content Placeholder 2">
            <a:extLst>
              <a:ext uri="{FF2B5EF4-FFF2-40B4-BE49-F238E27FC236}">
                <a16:creationId xmlns:a16="http://schemas.microsoft.com/office/drawing/2014/main" id="{BD0F46E7-9111-4278-76DC-B520252E1675}"/>
              </a:ext>
            </a:extLst>
          </p:cNvPr>
          <p:cNvSpPr>
            <a:spLocks noGrp="1"/>
          </p:cNvSpPr>
          <p:nvPr>
            <p:ph idx="1"/>
          </p:nvPr>
        </p:nvSpPr>
        <p:spPr>
          <a:xfrm>
            <a:off x="445971" y="2603500"/>
            <a:ext cx="6381549" cy="3416300"/>
          </a:xfrm>
        </p:spPr>
        <p:txBody>
          <a:bodyPr>
            <a:normAutofit/>
          </a:bodyPr>
          <a:lstStyle/>
          <a:p>
            <a:r>
              <a:rPr lang="en-US" sz="1400" dirty="0">
                <a:solidFill>
                  <a:schemeClr val="tx1"/>
                </a:solidFill>
                <a:ea typeface="Inter" pitchFamily="34" charset="-122"/>
                <a:cs typeface="Inter" pitchFamily="34" charset="-120"/>
              </a:rPr>
              <a:t>Programming languages are algorithms designed for specific performers.</a:t>
            </a:r>
          </a:p>
          <a:p>
            <a:r>
              <a:rPr kumimoji="0" lang="en-US" sz="1400" i="0" u="none" strike="noStrike" kern="1200" cap="none" spc="0" normalizeH="0" baseline="0" noProof="0" dirty="0">
                <a:ln>
                  <a:noFill/>
                </a:ln>
                <a:solidFill>
                  <a:schemeClr val="tx1"/>
                </a:solidFill>
                <a:effectLst/>
                <a:uLnTx/>
                <a:uFillTx/>
                <a:ea typeface="Inter" pitchFamily="34" charset="-122"/>
                <a:cs typeface="Inter" pitchFamily="34" charset="-120"/>
              </a:rPr>
              <a:t>Each programming language has its own command system executed by a computer.</a:t>
            </a:r>
          </a:p>
          <a:p>
            <a:r>
              <a:rPr kumimoji="0" lang="en-US" sz="1400" i="0" u="none" strike="noStrike" kern="1200" cap="none" spc="0" normalizeH="0" baseline="0" noProof="0" dirty="0">
                <a:ln>
                  <a:noFill/>
                </a:ln>
                <a:solidFill>
                  <a:schemeClr val="tx1"/>
                </a:solidFill>
                <a:effectLst/>
                <a:uLnTx/>
                <a:uFillTx/>
                <a:ea typeface="Inter" pitchFamily="34" charset="-122"/>
                <a:cs typeface="Inter" pitchFamily="34" charset="-120"/>
              </a:rPr>
              <a:t> Commands are written in machine language or machine code.</a:t>
            </a:r>
          </a:p>
          <a:p>
            <a:r>
              <a:rPr lang="en-US" sz="1400" dirty="0">
                <a:solidFill>
                  <a:schemeClr val="tx1"/>
                </a:solidFill>
                <a:ea typeface="Inter" pitchFamily="34" charset="-122"/>
                <a:cs typeface="Inter" pitchFamily="34" charset="-120"/>
              </a:rPr>
              <a:t> Assembly language is used to convert machine code into symbolic form for easier understanding</a:t>
            </a:r>
          </a:p>
          <a:p>
            <a:r>
              <a:rPr lang="en-US" sz="1400" dirty="0">
                <a:solidFill>
                  <a:schemeClr val="tx1"/>
                </a:solidFill>
                <a:ea typeface="Inter" pitchFamily="34" charset="-122"/>
                <a:cs typeface="Inter" pitchFamily="34" charset="-120"/>
              </a:rPr>
              <a:t>High-level programming languages use commands that combine sequences of machine instructions.</a:t>
            </a:r>
            <a:endParaRPr lang="en-PK" sz="1400" dirty="0">
              <a:solidFill>
                <a:schemeClr val="tx1"/>
              </a:solidFill>
            </a:endParaRPr>
          </a:p>
        </p:txBody>
      </p:sp>
      <p:pic>
        <p:nvPicPr>
          <p:cNvPr id="6" name="Picture 5">
            <a:extLst>
              <a:ext uri="{FF2B5EF4-FFF2-40B4-BE49-F238E27FC236}">
                <a16:creationId xmlns:a16="http://schemas.microsoft.com/office/drawing/2014/main" id="{F3734E69-A102-BDD4-5D53-311CCC3E42AF}"/>
              </a:ext>
            </a:extLst>
          </p:cNvPr>
          <p:cNvPicPr>
            <a:picLocks noChangeAspect="1"/>
          </p:cNvPicPr>
          <p:nvPr/>
        </p:nvPicPr>
        <p:blipFill>
          <a:blip r:embed="rId2"/>
          <a:stretch>
            <a:fillRect/>
          </a:stretch>
        </p:blipFill>
        <p:spPr>
          <a:xfrm>
            <a:off x="6991149" y="2526498"/>
            <a:ext cx="4754880" cy="4123402"/>
          </a:xfrm>
          <a:prstGeom prst="rect">
            <a:avLst/>
          </a:prstGeom>
        </p:spPr>
      </p:pic>
    </p:spTree>
    <p:extLst>
      <p:ext uri="{BB962C8B-B14F-4D97-AF65-F5344CB8AC3E}">
        <p14:creationId xmlns:p14="http://schemas.microsoft.com/office/powerpoint/2010/main" val="22671345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2A27-BBF5-3FDB-6522-C3DA96359136}"/>
              </a:ext>
            </a:extLst>
          </p:cNvPr>
          <p:cNvSpPr>
            <a:spLocks noGrp="1"/>
          </p:cNvSpPr>
          <p:nvPr>
            <p:ph type="title"/>
          </p:nvPr>
        </p:nvSpPr>
        <p:spPr/>
        <p:txBody>
          <a:bodyPr/>
          <a:lstStyle/>
          <a:p>
            <a:r>
              <a:rPr lang="en-US" sz="3600" b="1" dirty="0">
                <a:solidFill>
                  <a:srgbClr val="FFFFFF"/>
                </a:solidFill>
              </a:rPr>
              <a:t>Low Level Languages</a:t>
            </a:r>
            <a:br>
              <a:rPr lang="en-US" sz="3600" dirty="0"/>
            </a:br>
            <a:endParaRPr lang="en-PK" dirty="0"/>
          </a:p>
        </p:txBody>
      </p:sp>
      <p:sp>
        <p:nvSpPr>
          <p:cNvPr id="3" name="Content Placeholder 2">
            <a:extLst>
              <a:ext uri="{FF2B5EF4-FFF2-40B4-BE49-F238E27FC236}">
                <a16:creationId xmlns:a16="http://schemas.microsoft.com/office/drawing/2014/main" id="{694419D2-C67C-A4E2-7BD8-AAA59DD517FC}"/>
              </a:ext>
            </a:extLst>
          </p:cNvPr>
          <p:cNvSpPr>
            <a:spLocks noGrp="1"/>
          </p:cNvSpPr>
          <p:nvPr>
            <p:ph idx="1"/>
          </p:nvPr>
        </p:nvSpPr>
        <p:spPr/>
        <p:txBody>
          <a:bodyPr>
            <a:normAutofit/>
          </a:bodyPr>
          <a:lstStyle/>
          <a:p>
            <a:r>
              <a:rPr lang="en-US" dirty="0"/>
              <a:t>There are two types of low-level language </a:t>
            </a:r>
          </a:p>
          <a:p>
            <a:pPr lvl="1">
              <a:buFont typeface="Arial" panose="020B0604020202020204" pitchFamily="34" charset="0"/>
              <a:buChar char="•"/>
            </a:pPr>
            <a:r>
              <a:rPr lang="en-US" dirty="0"/>
              <a:t>Assembly Language</a:t>
            </a:r>
          </a:p>
          <a:p>
            <a:pPr lvl="1">
              <a:buFont typeface="Arial" panose="020B0604020202020204" pitchFamily="34" charset="0"/>
              <a:buChar char="•"/>
            </a:pPr>
            <a:r>
              <a:rPr lang="en-US" dirty="0"/>
              <a:t>Machine Language</a:t>
            </a:r>
          </a:p>
          <a:p>
            <a:r>
              <a:rPr lang="en-US" dirty="0"/>
              <a:t>Low-level languages are closer to machine code, like assembly languages.</a:t>
            </a:r>
          </a:p>
          <a:p>
            <a:r>
              <a:rPr lang="en-US" dirty="0"/>
              <a:t> Machine language commands are written in binary code.</a:t>
            </a:r>
          </a:p>
          <a:p>
            <a:r>
              <a:rPr lang="en-US" dirty="0"/>
              <a:t>Assembly language is a low-level language that reflects machine code.</a:t>
            </a:r>
          </a:p>
        </p:txBody>
      </p:sp>
    </p:spTree>
    <p:extLst>
      <p:ext uri="{BB962C8B-B14F-4D97-AF65-F5344CB8AC3E}">
        <p14:creationId xmlns:p14="http://schemas.microsoft.com/office/powerpoint/2010/main" val="204123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Brief History of Computers System</a:t>
            </a:r>
          </a:p>
        </p:txBody>
      </p:sp>
      <p:sp>
        <p:nvSpPr>
          <p:cNvPr id="3" name="Content Placeholder 2"/>
          <p:cNvSpPr>
            <a:spLocks noGrp="1"/>
          </p:cNvSpPr>
          <p:nvPr>
            <p:ph idx="1"/>
          </p:nvPr>
        </p:nvSpPr>
        <p:spPr/>
        <p:txBody>
          <a:bodyPr/>
          <a:lstStyle/>
          <a:p>
            <a:r>
              <a:rPr lang="en-US" dirty="0"/>
              <a:t>Key developments of computer systems</a:t>
            </a:r>
          </a:p>
          <a:p>
            <a:pPr marL="1200150"/>
            <a:r>
              <a:rPr lang="en-US" dirty="0"/>
              <a:t>Abacus – calculating device (3000 BC)</a:t>
            </a:r>
          </a:p>
          <a:p>
            <a:pPr marL="1200150"/>
            <a:r>
              <a:rPr lang="en-US" dirty="0" err="1"/>
              <a:t>Pascaline</a:t>
            </a:r>
            <a:r>
              <a:rPr lang="en-US" dirty="0"/>
              <a:t> – mechanical adding machine (1642)</a:t>
            </a:r>
          </a:p>
          <a:p>
            <a:pPr marL="1200150"/>
            <a:r>
              <a:rPr lang="en-US" dirty="0"/>
              <a:t>Babbage – analytical engine (1830s)</a:t>
            </a:r>
          </a:p>
          <a:p>
            <a:pPr marL="1200150"/>
            <a:r>
              <a:rPr lang="en-US" dirty="0"/>
              <a:t>Ada – first programmer (1800s)</a:t>
            </a:r>
          </a:p>
          <a:p>
            <a:pPr marL="1200150"/>
            <a:r>
              <a:rPr lang="en-US" dirty="0"/>
              <a:t>Punched cards – data storage (1800s)</a:t>
            </a:r>
          </a:p>
          <a:p>
            <a:pPr marL="1200150"/>
            <a:r>
              <a:rPr lang="en-US" dirty="0"/>
              <a:t>Hollerith – tabulating machine (1890s)</a:t>
            </a:r>
          </a:p>
          <a:p>
            <a:pPr marL="1200150"/>
            <a:r>
              <a:rPr lang="en-US" dirty="0"/>
              <a:t>Mark I – general purpose computer (1944)</a:t>
            </a:r>
          </a:p>
        </p:txBody>
      </p:sp>
      <p:pic>
        <p:nvPicPr>
          <p:cNvPr id="16386" name="Picture 2" descr="Why is an abacus considered a computer? - Quo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9834" y="2603500"/>
            <a:ext cx="3131262" cy="3510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6110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BFDB3-A24A-9BE6-7AFC-56474006309A}"/>
              </a:ext>
            </a:extLst>
          </p:cNvPr>
          <p:cNvSpPr>
            <a:spLocks noGrp="1"/>
          </p:cNvSpPr>
          <p:nvPr>
            <p:ph type="title"/>
          </p:nvPr>
        </p:nvSpPr>
        <p:spPr/>
        <p:txBody>
          <a:bodyPr/>
          <a:lstStyle/>
          <a:p>
            <a:r>
              <a:rPr lang="en-US" b="1" dirty="0"/>
              <a:t>High Level Languages</a:t>
            </a:r>
            <a:endParaRPr lang="en-PK" b="1" dirty="0"/>
          </a:p>
        </p:txBody>
      </p:sp>
      <p:sp>
        <p:nvSpPr>
          <p:cNvPr id="3" name="Content Placeholder 2">
            <a:extLst>
              <a:ext uri="{FF2B5EF4-FFF2-40B4-BE49-F238E27FC236}">
                <a16:creationId xmlns:a16="http://schemas.microsoft.com/office/drawing/2014/main" id="{1F635316-6D82-7382-C18E-E22A2ADDD741}"/>
              </a:ext>
            </a:extLst>
          </p:cNvPr>
          <p:cNvSpPr>
            <a:spLocks noGrp="1"/>
          </p:cNvSpPr>
          <p:nvPr>
            <p:ph idx="1"/>
          </p:nvPr>
        </p:nvSpPr>
        <p:spPr/>
        <p:txBody>
          <a:bodyPr/>
          <a:lstStyle/>
          <a:p>
            <a:r>
              <a:rPr lang="en-US" dirty="0"/>
              <a:t>High-level languages are more abstract and easier for humans to understand</a:t>
            </a:r>
          </a:p>
          <a:p>
            <a:r>
              <a:rPr lang="en-US" dirty="0"/>
              <a:t>High-level programming languages use English-like commands for easier human understanding.</a:t>
            </a:r>
          </a:p>
          <a:p>
            <a:r>
              <a:rPr lang="en-US" dirty="0"/>
              <a:t>Fortran, Pascal, C++, and Python are examples of high-level programming languages.</a:t>
            </a:r>
            <a:endParaRPr lang="en-PK" dirty="0"/>
          </a:p>
          <a:p>
            <a:endParaRPr lang="en-PK" dirty="0"/>
          </a:p>
        </p:txBody>
      </p:sp>
    </p:spTree>
    <p:extLst>
      <p:ext uri="{BB962C8B-B14F-4D97-AF65-F5344CB8AC3E}">
        <p14:creationId xmlns:p14="http://schemas.microsoft.com/office/powerpoint/2010/main" val="2831216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A418D-C892-3EF5-CA2C-92982A9FF43C}"/>
              </a:ext>
            </a:extLst>
          </p:cNvPr>
          <p:cNvSpPr>
            <a:spLocks noGrp="1"/>
          </p:cNvSpPr>
          <p:nvPr>
            <p:ph type="title"/>
          </p:nvPr>
        </p:nvSpPr>
        <p:spPr/>
        <p:txBody>
          <a:bodyPr/>
          <a:lstStyle/>
          <a:p>
            <a:r>
              <a:rPr lang="en-US" sz="3600" b="1" dirty="0">
                <a:solidFill>
                  <a:srgbClr val="FFFFFF"/>
                </a:solidFill>
              </a:rPr>
              <a:t>Compilers and Interpreters</a:t>
            </a:r>
            <a:br>
              <a:rPr lang="en-US" sz="3600" dirty="0"/>
            </a:br>
            <a:endParaRPr lang="en-PK" dirty="0"/>
          </a:p>
        </p:txBody>
      </p:sp>
      <p:sp>
        <p:nvSpPr>
          <p:cNvPr id="3" name="Content Placeholder 2">
            <a:extLst>
              <a:ext uri="{FF2B5EF4-FFF2-40B4-BE49-F238E27FC236}">
                <a16:creationId xmlns:a16="http://schemas.microsoft.com/office/drawing/2014/main" id="{159A2626-4C3D-9CF1-8D96-D0AF2DADCD31}"/>
              </a:ext>
            </a:extLst>
          </p:cNvPr>
          <p:cNvSpPr>
            <a:spLocks noGrp="1"/>
          </p:cNvSpPr>
          <p:nvPr>
            <p:ph idx="1"/>
          </p:nvPr>
        </p:nvSpPr>
        <p:spPr/>
        <p:txBody>
          <a:bodyPr/>
          <a:lstStyle/>
          <a:p>
            <a:r>
              <a:rPr lang="en-US" dirty="0"/>
              <a:t>Compilers translate source code into executable files directly run by the operating system.</a:t>
            </a:r>
          </a:p>
          <a:p>
            <a:r>
              <a:rPr lang="en-US" dirty="0"/>
              <a:t>Interpreters read and execute code line-by-line or transform code into bytecode.</a:t>
            </a:r>
          </a:p>
          <a:p>
            <a:r>
              <a:rPr lang="en-US" dirty="0"/>
              <a:t>Languages like Pascal and BC have built-in compilers in their development environments.</a:t>
            </a:r>
          </a:p>
          <a:p>
            <a:r>
              <a:rPr lang="en-US" dirty="0"/>
              <a:t>Languages like JavaScript, Perl, and Python use interpreters to execute code</a:t>
            </a:r>
            <a:endParaRPr lang="en-PK" dirty="0"/>
          </a:p>
        </p:txBody>
      </p:sp>
    </p:spTree>
    <p:extLst>
      <p:ext uri="{BB962C8B-B14F-4D97-AF65-F5344CB8AC3E}">
        <p14:creationId xmlns:p14="http://schemas.microsoft.com/office/powerpoint/2010/main" val="36324543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3ED87-8E5C-A28C-8F4D-37BB426B8AFF}"/>
              </a:ext>
            </a:extLst>
          </p:cNvPr>
          <p:cNvSpPr>
            <a:spLocks noGrp="1"/>
          </p:cNvSpPr>
          <p:nvPr>
            <p:ph type="title"/>
          </p:nvPr>
        </p:nvSpPr>
        <p:spPr/>
        <p:txBody>
          <a:bodyPr/>
          <a:lstStyle/>
          <a:p>
            <a:r>
              <a:rPr lang="en-US" b="1" dirty="0"/>
              <a:t>Object Oriented Programming Language</a:t>
            </a:r>
            <a:endParaRPr lang="en-PK" b="1" dirty="0"/>
          </a:p>
        </p:txBody>
      </p:sp>
      <p:sp>
        <p:nvSpPr>
          <p:cNvPr id="3" name="Content Placeholder 2">
            <a:extLst>
              <a:ext uri="{FF2B5EF4-FFF2-40B4-BE49-F238E27FC236}">
                <a16:creationId xmlns:a16="http://schemas.microsoft.com/office/drawing/2014/main" id="{CA952961-09D2-AD8F-8DC7-484BFBDE7A6D}"/>
              </a:ext>
            </a:extLst>
          </p:cNvPr>
          <p:cNvSpPr>
            <a:spLocks noGrp="1"/>
          </p:cNvSpPr>
          <p:nvPr>
            <p:ph idx="1"/>
          </p:nvPr>
        </p:nvSpPr>
        <p:spPr>
          <a:xfrm>
            <a:off x="1154954" y="2603499"/>
            <a:ext cx="6670385" cy="4095683"/>
          </a:xfrm>
        </p:spPr>
        <p:txBody>
          <a:bodyPr/>
          <a:lstStyle/>
          <a:p>
            <a:r>
              <a:rPr lang="en-US" sz="1600" b="0" i="0" dirty="0">
                <a:solidFill>
                  <a:schemeClr val="tx1"/>
                </a:solidFill>
                <a:effectLst/>
              </a:rPr>
              <a:t>Object-oriented programming (OOP) is a computer programming model that organizes software design around data, or objects, rather than functions and logic. An object can be defined as a data field that has unique attributes and behavior.</a:t>
            </a:r>
          </a:p>
          <a:p>
            <a:pPr algn="l"/>
            <a:r>
              <a:rPr lang="en-US" sz="1600" b="0" i="0" dirty="0">
                <a:solidFill>
                  <a:schemeClr val="tx1"/>
                </a:solidFill>
                <a:effectLst/>
              </a:rPr>
              <a:t>Programming languages designed primarily for OOP include the following:</a:t>
            </a:r>
          </a:p>
          <a:p>
            <a:pPr algn="l">
              <a:spcBef>
                <a:spcPts val="750"/>
              </a:spcBef>
              <a:spcAft>
                <a:spcPts val="750"/>
              </a:spcAft>
              <a:buFont typeface="Arial" panose="020B0604020202020204" pitchFamily="34" charset="0"/>
              <a:buChar char="•"/>
            </a:pPr>
            <a:r>
              <a:rPr lang="en-US" sz="1600" b="0" i="0" dirty="0">
                <a:solidFill>
                  <a:schemeClr val="tx1"/>
                </a:solidFill>
                <a:effectLst/>
                <a:hlinkClick r:id="rId2">
                  <a:extLst>
                    <a:ext uri="{A12FA001-AC4F-418D-AE19-62706E023703}">
                      <ahyp:hlinkClr xmlns:ahyp="http://schemas.microsoft.com/office/drawing/2018/hyperlinkcolor" val="tx"/>
                    </a:ext>
                  </a:extLst>
                </a:hlinkClick>
              </a:rPr>
              <a:t>Java</a:t>
            </a:r>
            <a:r>
              <a:rPr lang="en-US" sz="1600" b="0" i="0" dirty="0">
                <a:solidFill>
                  <a:schemeClr val="tx1"/>
                </a:solidFill>
                <a:effectLst/>
              </a:rPr>
              <a:t>.</a:t>
            </a:r>
          </a:p>
          <a:p>
            <a:pPr algn="l">
              <a:spcBef>
                <a:spcPts val="750"/>
              </a:spcBef>
              <a:spcAft>
                <a:spcPts val="750"/>
              </a:spcAft>
              <a:buFont typeface="Arial" panose="020B0604020202020204" pitchFamily="34" charset="0"/>
              <a:buChar char="•"/>
            </a:pPr>
            <a:r>
              <a:rPr lang="en-US" sz="1600" b="0" i="0" dirty="0">
                <a:solidFill>
                  <a:schemeClr val="tx1"/>
                </a:solidFill>
                <a:effectLst/>
                <a:hlinkClick r:id="rId3">
                  <a:extLst>
                    <a:ext uri="{A12FA001-AC4F-418D-AE19-62706E023703}">
                      <ahyp:hlinkClr xmlns:ahyp="http://schemas.microsoft.com/office/drawing/2018/hyperlinkcolor" val="tx"/>
                    </a:ext>
                  </a:extLst>
                </a:hlinkClick>
              </a:rPr>
              <a:t>Python</a:t>
            </a:r>
            <a:r>
              <a:rPr lang="en-US" sz="1600" b="0" i="0" dirty="0">
                <a:solidFill>
                  <a:schemeClr val="tx1"/>
                </a:solidFill>
                <a:effectLst/>
              </a:rPr>
              <a:t>.</a:t>
            </a:r>
          </a:p>
          <a:p>
            <a:pPr algn="l">
              <a:spcBef>
                <a:spcPts val="750"/>
              </a:spcBef>
              <a:spcAft>
                <a:spcPts val="750"/>
              </a:spcAft>
              <a:buFont typeface="Arial" panose="020B0604020202020204" pitchFamily="34" charset="0"/>
              <a:buChar char="•"/>
            </a:pPr>
            <a:r>
              <a:rPr lang="en-US" sz="1600" b="0" i="0" dirty="0">
                <a:solidFill>
                  <a:schemeClr val="tx1"/>
                </a:solidFill>
                <a:effectLst/>
                <a:hlinkClick r:id="rId4">
                  <a:extLst>
                    <a:ext uri="{A12FA001-AC4F-418D-AE19-62706E023703}">
                      <ahyp:hlinkClr xmlns:ahyp="http://schemas.microsoft.com/office/drawing/2018/hyperlinkcolor" val="tx"/>
                    </a:ext>
                  </a:extLst>
                </a:hlinkClick>
              </a:rPr>
              <a:t>C++</a:t>
            </a:r>
            <a:r>
              <a:rPr lang="en-US" sz="1600" b="0" i="0" dirty="0">
                <a:solidFill>
                  <a:schemeClr val="tx1"/>
                </a:solidFill>
                <a:effectLst/>
              </a:rPr>
              <a:t>.</a:t>
            </a:r>
          </a:p>
          <a:p>
            <a:endParaRPr lang="en-PK" dirty="0"/>
          </a:p>
        </p:txBody>
      </p:sp>
      <p:pic>
        <p:nvPicPr>
          <p:cNvPr id="5" name="Picture 4">
            <a:extLst>
              <a:ext uri="{FF2B5EF4-FFF2-40B4-BE49-F238E27FC236}">
                <a16:creationId xmlns:a16="http://schemas.microsoft.com/office/drawing/2014/main" id="{A47B87AC-D4EB-6BEB-2B65-4C2A0A391214}"/>
              </a:ext>
            </a:extLst>
          </p:cNvPr>
          <p:cNvPicPr>
            <a:picLocks noChangeAspect="1"/>
          </p:cNvPicPr>
          <p:nvPr/>
        </p:nvPicPr>
        <p:blipFill>
          <a:blip r:embed="rId5"/>
          <a:stretch>
            <a:fillRect/>
          </a:stretch>
        </p:blipFill>
        <p:spPr>
          <a:xfrm>
            <a:off x="7825339" y="2362867"/>
            <a:ext cx="3768132" cy="4254501"/>
          </a:xfrm>
          <a:prstGeom prst="rect">
            <a:avLst/>
          </a:prstGeom>
        </p:spPr>
      </p:pic>
    </p:spTree>
    <p:extLst>
      <p:ext uri="{BB962C8B-B14F-4D97-AF65-F5344CB8AC3E}">
        <p14:creationId xmlns:p14="http://schemas.microsoft.com/office/powerpoint/2010/main" val="3493680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7BD03-73BA-B8C4-7526-B843BD21F66B}"/>
              </a:ext>
            </a:extLst>
          </p:cNvPr>
          <p:cNvSpPr>
            <a:spLocks noGrp="1"/>
          </p:cNvSpPr>
          <p:nvPr>
            <p:ph type="title"/>
          </p:nvPr>
        </p:nvSpPr>
        <p:spPr/>
        <p:txBody>
          <a:bodyPr/>
          <a:lstStyle/>
          <a:p>
            <a:r>
              <a:rPr lang="en-US" b="1" dirty="0"/>
              <a:t>Data Communication</a:t>
            </a:r>
            <a:endParaRPr lang="en-PK" dirty="0"/>
          </a:p>
        </p:txBody>
      </p:sp>
      <p:sp>
        <p:nvSpPr>
          <p:cNvPr id="3" name="Content Placeholder 2">
            <a:extLst>
              <a:ext uri="{FF2B5EF4-FFF2-40B4-BE49-F238E27FC236}">
                <a16:creationId xmlns:a16="http://schemas.microsoft.com/office/drawing/2014/main" id="{27B94510-5072-953F-7D90-CAD4409EE4D9}"/>
              </a:ext>
            </a:extLst>
          </p:cNvPr>
          <p:cNvSpPr>
            <a:spLocks noGrp="1"/>
          </p:cNvSpPr>
          <p:nvPr>
            <p:ph idx="1"/>
          </p:nvPr>
        </p:nvSpPr>
        <p:spPr/>
        <p:txBody>
          <a:bodyPr/>
          <a:lstStyle/>
          <a:p>
            <a:r>
              <a:rPr lang="en-US" dirty="0"/>
              <a:t>Data Communications are the exchange of data between two devices via some form of transmission.</a:t>
            </a:r>
          </a:p>
          <a:p>
            <a:endParaRPr lang="en-PK" dirty="0"/>
          </a:p>
        </p:txBody>
      </p:sp>
      <p:pic>
        <p:nvPicPr>
          <p:cNvPr id="5" name="Picture 4">
            <a:extLst>
              <a:ext uri="{FF2B5EF4-FFF2-40B4-BE49-F238E27FC236}">
                <a16:creationId xmlns:a16="http://schemas.microsoft.com/office/drawing/2014/main" id="{A66F1CD9-A70A-A6DF-77C7-BDEF9A677C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561" y="3517771"/>
            <a:ext cx="7620000" cy="2954149"/>
          </a:xfrm>
          <a:prstGeom prst="rect">
            <a:avLst/>
          </a:prstGeom>
        </p:spPr>
      </p:pic>
    </p:spTree>
    <p:extLst>
      <p:ext uri="{BB962C8B-B14F-4D97-AF65-F5344CB8AC3E}">
        <p14:creationId xmlns:p14="http://schemas.microsoft.com/office/powerpoint/2010/main" val="23263258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2CE9C-F5D9-CA40-DC3E-89D85C385109}"/>
              </a:ext>
            </a:extLst>
          </p:cNvPr>
          <p:cNvSpPr>
            <a:spLocks noGrp="1"/>
          </p:cNvSpPr>
          <p:nvPr>
            <p:ph type="title"/>
          </p:nvPr>
        </p:nvSpPr>
        <p:spPr/>
        <p:txBody>
          <a:bodyPr/>
          <a:lstStyle/>
          <a:p>
            <a:r>
              <a:rPr lang="en-US" b="1" dirty="0"/>
              <a:t>Data Communication</a:t>
            </a:r>
            <a:endParaRPr lang="en-PK" b="1" dirty="0"/>
          </a:p>
        </p:txBody>
      </p:sp>
      <p:sp>
        <p:nvSpPr>
          <p:cNvPr id="3" name="Content Placeholder 2">
            <a:extLst>
              <a:ext uri="{FF2B5EF4-FFF2-40B4-BE49-F238E27FC236}">
                <a16:creationId xmlns:a16="http://schemas.microsoft.com/office/drawing/2014/main" id="{CA1340F7-079E-17D3-3EE9-DA614D831FEB}"/>
              </a:ext>
            </a:extLst>
          </p:cNvPr>
          <p:cNvSpPr>
            <a:spLocks noGrp="1"/>
          </p:cNvSpPr>
          <p:nvPr>
            <p:ph idx="1"/>
          </p:nvPr>
        </p:nvSpPr>
        <p:spPr/>
        <p:txBody>
          <a:bodyPr/>
          <a:lstStyle/>
          <a:p>
            <a:r>
              <a:rPr lang="en-US" dirty="0"/>
              <a:t>1. Message: data. </a:t>
            </a:r>
          </a:p>
          <a:p>
            <a:r>
              <a:rPr lang="en-US" dirty="0"/>
              <a:t>2. Sender: The device that send the message.</a:t>
            </a:r>
          </a:p>
          <a:p>
            <a:r>
              <a:rPr lang="en-US" dirty="0"/>
              <a:t>3. Receiver: The device that receive the message.</a:t>
            </a:r>
          </a:p>
          <a:p>
            <a:r>
              <a:rPr lang="en-US" dirty="0"/>
              <a:t>4. Transmission Medium: The physical path between sender and receiver, the message travel. </a:t>
            </a:r>
          </a:p>
          <a:p>
            <a:r>
              <a:rPr lang="en-US" dirty="0"/>
              <a:t>5. Protocol: Protocol is a set of rules that governs data communication. It represents an agreement between the communicating devices. Without a protocol, two devices may be connected but not communicating.</a:t>
            </a:r>
          </a:p>
          <a:p>
            <a:endParaRPr lang="en-PK" dirty="0"/>
          </a:p>
        </p:txBody>
      </p:sp>
    </p:spTree>
    <p:extLst>
      <p:ext uri="{BB962C8B-B14F-4D97-AF65-F5344CB8AC3E}">
        <p14:creationId xmlns:p14="http://schemas.microsoft.com/office/powerpoint/2010/main" val="15584752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559A-398D-ED2D-F058-A84E7350BF45}"/>
              </a:ext>
            </a:extLst>
          </p:cNvPr>
          <p:cNvSpPr>
            <a:spLocks noGrp="1"/>
          </p:cNvSpPr>
          <p:nvPr>
            <p:ph type="title"/>
          </p:nvPr>
        </p:nvSpPr>
        <p:spPr/>
        <p:txBody>
          <a:bodyPr/>
          <a:lstStyle/>
          <a:p>
            <a:r>
              <a:rPr lang="en-US" altLang="en-PK" sz="3600" b="1" dirty="0">
                <a:latin typeface="+mn-lt"/>
                <a:cs typeface="Times New Roman" panose="02020603050405020304" pitchFamily="18" charset="0"/>
              </a:rPr>
              <a:t>Data Communication Characteristics</a:t>
            </a:r>
            <a:endParaRPr lang="en-PK" b="1" dirty="0">
              <a:latin typeface="+mn-lt"/>
            </a:endParaRPr>
          </a:p>
        </p:txBody>
      </p:sp>
      <p:sp>
        <p:nvSpPr>
          <p:cNvPr id="3" name="Content Placeholder 2">
            <a:extLst>
              <a:ext uri="{FF2B5EF4-FFF2-40B4-BE49-F238E27FC236}">
                <a16:creationId xmlns:a16="http://schemas.microsoft.com/office/drawing/2014/main" id="{09EF0DBD-82D2-D13B-F1F1-73F34AC94FA2}"/>
              </a:ext>
            </a:extLst>
          </p:cNvPr>
          <p:cNvSpPr>
            <a:spLocks noGrp="1"/>
          </p:cNvSpPr>
          <p:nvPr>
            <p:ph idx="1"/>
          </p:nvPr>
        </p:nvSpPr>
        <p:spPr/>
        <p:txBody>
          <a:bodyPr/>
          <a:lstStyle/>
          <a:p>
            <a:pPr algn="just" defTabSz="914400" eaLnBrk="0" fontAlgn="base" hangingPunct="0">
              <a:lnSpc>
                <a:spcPct val="80000"/>
              </a:lnSpc>
              <a:spcBef>
                <a:spcPct val="20000"/>
              </a:spcBef>
              <a:spcAft>
                <a:spcPct val="0"/>
              </a:spcAft>
              <a:buClrTx/>
              <a:buSzTx/>
              <a:defRPr/>
            </a:pPr>
            <a:r>
              <a:rPr kumimoji="0" lang="en-US" sz="1600" b="1" i="0" u="none" strike="noStrike" kern="0" cap="none" spc="0" normalizeH="0" baseline="0" noProof="0" dirty="0">
                <a:ln>
                  <a:noFill/>
                </a:ln>
                <a:solidFill>
                  <a:srgbClr val="000000">
                    <a:lumMod val="95000"/>
                    <a:lumOff val="5000"/>
                  </a:srgbClr>
                </a:solidFill>
                <a:effectLst/>
                <a:uLnTx/>
                <a:uFillTx/>
                <a:ea typeface="+mn-ea"/>
                <a:cs typeface="Times New Roman" pitchFamily="18" charset="0"/>
              </a:rPr>
              <a:t> </a:t>
            </a:r>
            <a:r>
              <a:rPr kumimoji="0" lang="en-US" sz="1600" b="1" i="0" u="none" strike="noStrike" kern="0" cap="none" spc="0" normalizeH="0" baseline="0" noProof="0" dirty="0">
                <a:ln>
                  <a:noFill/>
                </a:ln>
                <a:solidFill>
                  <a:schemeClr val="accent1"/>
                </a:solidFill>
                <a:effectLst/>
                <a:uLnTx/>
                <a:uFillTx/>
                <a:ea typeface="+mn-ea"/>
                <a:cs typeface="Times New Roman" pitchFamily="18" charset="0"/>
              </a:rPr>
              <a:t>Delivery: </a:t>
            </a:r>
            <a:r>
              <a:rPr kumimoji="0" lang="en-US" sz="1600" b="0" i="0" u="none" strike="noStrike" kern="0" cap="none" spc="0" normalizeH="0" baseline="0" noProof="0" dirty="0">
                <a:ln>
                  <a:noFill/>
                </a:ln>
                <a:solidFill>
                  <a:srgbClr val="000000">
                    <a:lumMod val="95000"/>
                    <a:lumOff val="5000"/>
                  </a:srgbClr>
                </a:solidFill>
                <a:effectLst/>
                <a:uLnTx/>
                <a:uFillTx/>
                <a:ea typeface="+mn-ea"/>
                <a:cs typeface="Times New Roman" pitchFamily="18" charset="0"/>
              </a:rPr>
              <a:t>The system must deliver data to the correct destination.</a:t>
            </a:r>
          </a:p>
          <a:p>
            <a:pPr marL="0" indent="0" algn="just" defTabSz="914400" eaLnBrk="0" fontAlgn="base" hangingPunct="0">
              <a:lnSpc>
                <a:spcPct val="80000"/>
              </a:lnSpc>
              <a:spcBef>
                <a:spcPct val="20000"/>
              </a:spcBef>
              <a:spcAft>
                <a:spcPct val="0"/>
              </a:spcAft>
              <a:buClrTx/>
              <a:buSzTx/>
              <a:buNone/>
              <a:defRPr/>
            </a:pPr>
            <a:endParaRPr kumimoji="0" lang="en-US" sz="1600" b="0" i="0" u="none" strike="noStrike" kern="0" cap="none" spc="0" normalizeH="0" baseline="0" noProof="0" dirty="0">
              <a:ln>
                <a:noFill/>
              </a:ln>
              <a:solidFill>
                <a:srgbClr val="000000">
                  <a:lumMod val="95000"/>
                  <a:lumOff val="5000"/>
                </a:srgbClr>
              </a:solidFill>
              <a:effectLst/>
              <a:uLnTx/>
              <a:uFillTx/>
              <a:ea typeface="+mn-ea"/>
              <a:cs typeface="Times New Roman" pitchFamily="18" charset="0"/>
            </a:endParaRPr>
          </a:p>
          <a:p>
            <a:pPr algn="just" defTabSz="914400" eaLnBrk="0" fontAlgn="base" hangingPunct="0">
              <a:lnSpc>
                <a:spcPct val="80000"/>
              </a:lnSpc>
              <a:spcBef>
                <a:spcPct val="20000"/>
              </a:spcBef>
              <a:spcAft>
                <a:spcPct val="0"/>
              </a:spcAft>
              <a:buClrTx/>
              <a:buSzTx/>
              <a:defRPr/>
            </a:pPr>
            <a:r>
              <a:rPr kumimoji="0" lang="en-US" sz="1600" b="1" i="0" u="none" strike="noStrike" kern="0" cap="none" spc="0" normalizeH="0" baseline="0" noProof="0" dirty="0">
                <a:ln>
                  <a:noFill/>
                </a:ln>
                <a:solidFill>
                  <a:srgbClr val="000000">
                    <a:lumMod val="95000"/>
                    <a:lumOff val="5000"/>
                  </a:srgbClr>
                </a:solidFill>
                <a:effectLst/>
                <a:uLnTx/>
                <a:uFillTx/>
                <a:ea typeface="+mn-ea"/>
                <a:cs typeface="Times New Roman" pitchFamily="18" charset="0"/>
              </a:rPr>
              <a:t> </a:t>
            </a:r>
            <a:r>
              <a:rPr kumimoji="0" lang="en-US" sz="1600" b="1" i="0" u="none" strike="noStrike" kern="0" cap="none" spc="0" normalizeH="0" baseline="0" noProof="0" dirty="0">
                <a:ln>
                  <a:noFill/>
                </a:ln>
                <a:solidFill>
                  <a:schemeClr val="accent1"/>
                </a:solidFill>
                <a:effectLst/>
                <a:uLnTx/>
                <a:uFillTx/>
                <a:ea typeface="+mn-ea"/>
                <a:cs typeface="Times New Roman" pitchFamily="18" charset="0"/>
              </a:rPr>
              <a:t>Accuracy:</a:t>
            </a:r>
          </a:p>
          <a:p>
            <a:pPr marL="895350" marR="0" lvl="1" indent="-438150" algn="just" defTabSz="914400" rtl="0" eaLnBrk="0" fontAlgn="base" latinLnBrk="0" hangingPunct="0">
              <a:lnSpc>
                <a:spcPct val="100000"/>
              </a:lnSpc>
              <a:spcBef>
                <a:spcPct val="20000"/>
              </a:spcBef>
              <a:spcAft>
                <a:spcPct val="0"/>
              </a:spcAft>
              <a:buClr>
                <a:srgbClr val="000000"/>
              </a:buClr>
              <a:buSzTx/>
              <a:buFont typeface="Wingdings" pitchFamily="2" charset="2"/>
              <a:buChar char="§"/>
              <a:tabLst/>
              <a:defRPr/>
            </a:pPr>
            <a:r>
              <a:rPr kumimoji="0" lang="en-US" b="0" i="0" u="none" strike="noStrike" kern="0" cap="none" spc="0" normalizeH="0" baseline="0" noProof="0" dirty="0">
                <a:ln>
                  <a:noFill/>
                </a:ln>
                <a:solidFill>
                  <a:srgbClr val="000000">
                    <a:lumMod val="95000"/>
                    <a:lumOff val="5000"/>
                  </a:srgbClr>
                </a:solidFill>
                <a:effectLst/>
                <a:uLnTx/>
                <a:uFillTx/>
                <a:cs typeface="Times New Roman" pitchFamily="18" charset="0"/>
              </a:rPr>
              <a:t>Data delivered accurately.</a:t>
            </a:r>
            <a:endParaRPr kumimoji="0" lang="en-US" b="1" i="0" u="none" strike="noStrike" kern="0" cap="none" spc="0" normalizeH="0" baseline="0" noProof="0" dirty="0">
              <a:ln>
                <a:noFill/>
              </a:ln>
              <a:solidFill>
                <a:srgbClr val="000000">
                  <a:lumMod val="95000"/>
                  <a:lumOff val="5000"/>
                </a:srgbClr>
              </a:solidFill>
              <a:effectLst/>
              <a:uLnTx/>
              <a:uFillTx/>
              <a:cs typeface="Times New Roman" pitchFamily="18" charset="0"/>
            </a:endParaRPr>
          </a:p>
          <a:p>
            <a:pPr marL="895350" marR="0" lvl="1" indent="-438150" algn="just" defTabSz="914400" rtl="0" eaLnBrk="0" fontAlgn="base" latinLnBrk="0" hangingPunct="0">
              <a:lnSpc>
                <a:spcPct val="100000"/>
              </a:lnSpc>
              <a:spcBef>
                <a:spcPct val="20000"/>
              </a:spcBef>
              <a:spcAft>
                <a:spcPct val="0"/>
              </a:spcAft>
              <a:buClr>
                <a:srgbClr val="000000"/>
              </a:buClr>
              <a:buSzTx/>
              <a:buFont typeface="Wingdings" pitchFamily="2" charset="2"/>
              <a:buChar char="§"/>
              <a:tabLst/>
              <a:defRPr/>
            </a:pPr>
            <a:r>
              <a:rPr kumimoji="0" lang="en-US" b="0" i="0" u="none" strike="noStrike" kern="0" cap="none" spc="0" normalizeH="0" baseline="0" noProof="0" dirty="0">
                <a:ln>
                  <a:noFill/>
                </a:ln>
                <a:solidFill>
                  <a:srgbClr val="000000">
                    <a:lumMod val="95000"/>
                    <a:lumOff val="5000"/>
                  </a:srgbClr>
                </a:solidFill>
                <a:effectLst/>
                <a:uLnTx/>
                <a:uFillTx/>
                <a:cs typeface="Times New Roman" pitchFamily="18" charset="0"/>
              </a:rPr>
              <a:t>Altered data which left uncorrected are unusable.</a:t>
            </a:r>
          </a:p>
          <a:p>
            <a:pPr marL="457200" marR="0" lvl="1" indent="0" algn="just" defTabSz="914400" rtl="0" eaLnBrk="0" fontAlgn="base" latinLnBrk="0" hangingPunct="0">
              <a:lnSpc>
                <a:spcPct val="100000"/>
              </a:lnSpc>
              <a:spcBef>
                <a:spcPct val="20000"/>
              </a:spcBef>
              <a:spcAft>
                <a:spcPct val="0"/>
              </a:spcAft>
              <a:buClr>
                <a:srgbClr val="000000"/>
              </a:buClr>
              <a:buSzTx/>
              <a:buNone/>
              <a:tabLst/>
              <a:defRPr/>
            </a:pPr>
            <a:endParaRPr kumimoji="0" lang="en-US" b="0" i="0" u="none" strike="noStrike" kern="0" cap="none" spc="0" normalizeH="0" baseline="0" noProof="0" dirty="0">
              <a:ln>
                <a:noFill/>
              </a:ln>
              <a:solidFill>
                <a:srgbClr val="000000">
                  <a:lumMod val="95000"/>
                  <a:lumOff val="5000"/>
                </a:srgbClr>
              </a:solidFill>
              <a:effectLst/>
              <a:uLnTx/>
              <a:uFillTx/>
              <a:cs typeface="Times New Roman" pitchFamily="18" charset="0"/>
            </a:endParaRPr>
          </a:p>
          <a:p>
            <a:pPr algn="just" defTabSz="914400" eaLnBrk="0" fontAlgn="base" hangingPunct="0">
              <a:lnSpc>
                <a:spcPct val="80000"/>
              </a:lnSpc>
              <a:spcBef>
                <a:spcPct val="20000"/>
              </a:spcBef>
              <a:spcAft>
                <a:spcPct val="0"/>
              </a:spcAft>
              <a:buClrTx/>
              <a:buSzTx/>
              <a:defRPr/>
            </a:pPr>
            <a:r>
              <a:rPr kumimoji="0" lang="en-US" sz="1600" b="1" i="0" u="none" strike="noStrike" kern="0" cap="none" spc="0" normalizeH="0" baseline="0" noProof="0" dirty="0">
                <a:ln>
                  <a:noFill/>
                </a:ln>
                <a:solidFill>
                  <a:srgbClr val="000000">
                    <a:lumMod val="95000"/>
                    <a:lumOff val="5000"/>
                  </a:srgbClr>
                </a:solidFill>
                <a:effectLst/>
                <a:uLnTx/>
                <a:uFillTx/>
                <a:ea typeface="+mn-ea"/>
                <a:cs typeface="Times New Roman" pitchFamily="18" charset="0"/>
              </a:rPr>
              <a:t>  </a:t>
            </a:r>
            <a:r>
              <a:rPr kumimoji="0" lang="en-US" sz="1600" b="1" i="0" u="none" strike="noStrike" kern="0" cap="none" spc="0" normalizeH="0" baseline="0" noProof="0" dirty="0">
                <a:ln>
                  <a:noFill/>
                </a:ln>
                <a:solidFill>
                  <a:schemeClr val="accent1"/>
                </a:solidFill>
                <a:effectLst/>
                <a:uLnTx/>
                <a:uFillTx/>
                <a:ea typeface="+mn-ea"/>
                <a:cs typeface="Times New Roman" pitchFamily="18" charset="0"/>
              </a:rPr>
              <a:t>Timelines:</a:t>
            </a:r>
          </a:p>
          <a:p>
            <a:pPr marL="609600" marR="0" lvl="0" indent="-609600" algn="just" defTabSz="914400" rtl="0" eaLnBrk="0" fontAlgn="base" latinLnBrk="0" hangingPunct="0">
              <a:lnSpc>
                <a:spcPct val="80000"/>
              </a:lnSpc>
              <a:spcBef>
                <a:spcPct val="20000"/>
              </a:spcBef>
              <a:spcAft>
                <a:spcPct val="0"/>
              </a:spcAft>
              <a:buClrTx/>
              <a:buSzTx/>
              <a:buFont typeface="Wingdings" pitchFamily="2" charset="2"/>
              <a:buNone/>
              <a:tabLst/>
              <a:defRPr/>
            </a:pPr>
            <a:r>
              <a:rPr kumimoji="0" lang="en-US" sz="1600" b="0" i="0" u="none" strike="noStrike" kern="0" cap="none" spc="0" normalizeH="0" baseline="0" noProof="0" dirty="0">
                <a:ln>
                  <a:noFill/>
                </a:ln>
                <a:solidFill>
                  <a:srgbClr val="000000">
                    <a:lumMod val="95000"/>
                    <a:lumOff val="5000"/>
                  </a:srgbClr>
                </a:solidFill>
                <a:effectLst/>
                <a:uLnTx/>
                <a:uFillTx/>
                <a:ea typeface="+mn-ea"/>
                <a:cs typeface="Times New Roman" pitchFamily="18" charset="0"/>
              </a:rPr>
              <a:t>     The system must deliver data in timely manner without delay (real-time).</a:t>
            </a:r>
          </a:p>
          <a:p>
            <a:endParaRPr lang="en-PK" dirty="0"/>
          </a:p>
        </p:txBody>
      </p:sp>
    </p:spTree>
    <p:extLst>
      <p:ext uri="{BB962C8B-B14F-4D97-AF65-F5344CB8AC3E}">
        <p14:creationId xmlns:p14="http://schemas.microsoft.com/office/powerpoint/2010/main" val="2736172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038A-FAA8-0BF4-D701-1E898309AB1D}"/>
              </a:ext>
            </a:extLst>
          </p:cNvPr>
          <p:cNvSpPr>
            <a:spLocks noGrp="1"/>
          </p:cNvSpPr>
          <p:nvPr>
            <p:ph type="title"/>
          </p:nvPr>
        </p:nvSpPr>
        <p:spPr/>
        <p:txBody>
          <a:bodyPr/>
          <a:lstStyle/>
          <a:p>
            <a:r>
              <a:rPr lang="en-US" b="1" dirty="0"/>
              <a:t>Network Communication Modes</a:t>
            </a:r>
            <a:endParaRPr lang="en-PK" b="1" dirty="0"/>
          </a:p>
        </p:txBody>
      </p:sp>
      <p:pic>
        <p:nvPicPr>
          <p:cNvPr id="5" name="Content Placeholder 4">
            <a:extLst>
              <a:ext uri="{FF2B5EF4-FFF2-40B4-BE49-F238E27FC236}">
                <a16:creationId xmlns:a16="http://schemas.microsoft.com/office/drawing/2014/main" id="{64266BAA-DA75-A708-0DFC-833A30565E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8160" y="2797096"/>
            <a:ext cx="8128207" cy="3512263"/>
          </a:xfrm>
        </p:spPr>
      </p:pic>
    </p:spTree>
    <p:extLst>
      <p:ext uri="{BB962C8B-B14F-4D97-AF65-F5344CB8AC3E}">
        <p14:creationId xmlns:p14="http://schemas.microsoft.com/office/powerpoint/2010/main" val="32528011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BF639-943B-76DC-0DC4-4E54998B3EA9}"/>
              </a:ext>
            </a:extLst>
          </p:cNvPr>
          <p:cNvSpPr>
            <a:spLocks noGrp="1"/>
          </p:cNvSpPr>
          <p:nvPr>
            <p:ph type="title"/>
          </p:nvPr>
        </p:nvSpPr>
        <p:spPr/>
        <p:txBody>
          <a:bodyPr/>
          <a:lstStyle/>
          <a:p>
            <a:r>
              <a:rPr lang="en-US" b="1" dirty="0"/>
              <a:t>Network Communication Modes</a:t>
            </a:r>
            <a:endParaRPr lang="en-PK" dirty="0"/>
          </a:p>
        </p:txBody>
      </p:sp>
      <p:pic>
        <p:nvPicPr>
          <p:cNvPr id="5" name="Content Placeholder 4">
            <a:extLst>
              <a:ext uri="{FF2B5EF4-FFF2-40B4-BE49-F238E27FC236}">
                <a16:creationId xmlns:a16="http://schemas.microsoft.com/office/drawing/2014/main" id="{44E529EF-8FB6-886F-86DF-AA8A96583D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3641" y="2582944"/>
            <a:ext cx="8154186" cy="3902697"/>
          </a:xfrm>
        </p:spPr>
      </p:pic>
    </p:spTree>
    <p:extLst>
      <p:ext uri="{BB962C8B-B14F-4D97-AF65-F5344CB8AC3E}">
        <p14:creationId xmlns:p14="http://schemas.microsoft.com/office/powerpoint/2010/main" val="2724194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9F2EF-0CFB-0768-D4CC-E4CA8E6B8094}"/>
              </a:ext>
            </a:extLst>
          </p:cNvPr>
          <p:cNvSpPr>
            <a:spLocks noGrp="1"/>
          </p:cNvSpPr>
          <p:nvPr>
            <p:ph type="title"/>
          </p:nvPr>
        </p:nvSpPr>
        <p:spPr/>
        <p:txBody>
          <a:bodyPr/>
          <a:lstStyle/>
          <a:p>
            <a:r>
              <a:rPr lang="en-US" b="1" dirty="0"/>
              <a:t>Network Communication Modes</a:t>
            </a:r>
            <a:endParaRPr lang="en-PK" dirty="0"/>
          </a:p>
        </p:txBody>
      </p:sp>
      <p:pic>
        <p:nvPicPr>
          <p:cNvPr id="5" name="Content Placeholder 4">
            <a:extLst>
              <a:ext uri="{FF2B5EF4-FFF2-40B4-BE49-F238E27FC236}">
                <a16:creationId xmlns:a16="http://schemas.microsoft.com/office/drawing/2014/main" id="{B0E9F9FF-E837-FC96-7F5F-F703C83205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3130" y="2696066"/>
            <a:ext cx="8418136" cy="3553905"/>
          </a:xfrm>
        </p:spPr>
      </p:pic>
    </p:spTree>
    <p:extLst>
      <p:ext uri="{BB962C8B-B14F-4D97-AF65-F5344CB8AC3E}">
        <p14:creationId xmlns:p14="http://schemas.microsoft.com/office/powerpoint/2010/main" val="2629700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8C8E9-F651-50E5-8B7A-1EA0F3CB9145}"/>
              </a:ext>
            </a:extLst>
          </p:cNvPr>
          <p:cNvSpPr>
            <a:spLocks noGrp="1"/>
          </p:cNvSpPr>
          <p:nvPr>
            <p:ph type="title"/>
          </p:nvPr>
        </p:nvSpPr>
        <p:spPr/>
        <p:txBody>
          <a:bodyPr/>
          <a:lstStyle/>
          <a:p>
            <a:r>
              <a:rPr lang="en-US" b="1" dirty="0"/>
              <a:t>Synchronous Transmission</a:t>
            </a:r>
            <a:endParaRPr lang="en-PK" b="1" dirty="0"/>
          </a:p>
        </p:txBody>
      </p:sp>
      <p:sp>
        <p:nvSpPr>
          <p:cNvPr id="3" name="Content Placeholder 2">
            <a:extLst>
              <a:ext uri="{FF2B5EF4-FFF2-40B4-BE49-F238E27FC236}">
                <a16:creationId xmlns:a16="http://schemas.microsoft.com/office/drawing/2014/main" id="{3064F16E-5853-A52D-93FB-A22F1F1D0496}"/>
              </a:ext>
            </a:extLst>
          </p:cNvPr>
          <p:cNvSpPr>
            <a:spLocks noGrp="1"/>
          </p:cNvSpPr>
          <p:nvPr>
            <p:ph idx="1"/>
          </p:nvPr>
        </p:nvSpPr>
        <p:spPr>
          <a:xfrm>
            <a:off x="1154954" y="2603500"/>
            <a:ext cx="10336319" cy="3416300"/>
          </a:xfrm>
        </p:spPr>
        <p:txBody>
          <a:bodyPr/>
          <a:lstStyle/>
          <a:p>
            <a:r>
              <a:rPr lang="en-US" dirty="0"/>
              <a:t>Synchronous Transmission, data is sent in the form of blocks or frames. This transmission is the full-duplex type. </a:t>
            </a:r>
          </a:p>
          <a:p>
            <a:r>
              <a:rPr lang="en-US" b="0" i="0" dirty="0">
                <a:solidFill>
                  <a:srgbClr val="273239"/>
                </a:solidFill>
                <a:effectLst/>
              </a:rPr>
              <a:t>In Synchronous transmission, There is no time gap present between data.</a:t>
            </a:r>
          </a:p>
          <a:p>
            <a:r>
              <a:rPr lang="en-US" b="0" i="0" dirty="0">
                <a:solidFill>
                  <a:srgbClr val="273239"/>
                </a:solidFill>
                <a:effectLst/>
              </a:rPr>
              <a:t>Both the sender and receiver are synchronized with a common clock signal. This means they operate at the same speed and know exactly when to send and receive data. </a:t>
            </a:r>
            <a:endParaRPr lang="en-US" dirty="0">
              <a:solidFill>
                <a:srgbClr val="273239"/>
              </a:solidFill>
            </a:endParaRPr>
          </a:p>
          <a:p>
            <a:r>
              <a:rPr lang="en-US" b="0" i="0" dirty="0">
                <a:solidFill>
                  <a:srgbClr val="273239"/>
                </a:solidFill>
                <a:effectLst/>
              </a:rPr>
              <a:t>Data is sent in a continuous stream</a:t>
            </a:r>
            <a:endParaRPr lang="en-PK" dirty="0"/>
          </a:p>
        </p:txBody>
      </p:sp>
      <p:pic>
        <p:nvPicPr>
          <p:cNvPr id="4" name="Picture 3">
            <a:extLst>
              <a:ext uri="{FF2B5EF4-FFF2-40B4-BE49-F238E27FC236}">
                <a16:creationId xmlns:a16="http://schemas.microsoft.com/office/drawing/2014/main" id="{FFECBA67-A8F9-C939-06C6-BC45E230C654}"/>
              </a:ext>
            </a:extLst>
          </p:cNvPr>
          <p:cNvPicPr>
            <a:picLocks noChangeAspect="1"/>
          </p:cNvPicPr>
          <p:nvPr/>
        </p:nvPicPr>
        <p:blipFill>
          <a:blip r:embed="rId2"/>
          <a:stretch>
            <a:fillRect/>
          </a:stretch>
        </p:blipFill>
        <p:spPr>
          <a:xfrm>
            <a:off x="2993305" y="4665679"/>
            <a:ext cx="5734050" cy="1485900"/>
          </a:xfrm>
          <a:prstGeom prst="rect">
            <a:avLst/>
          </a:prstGeom>
        </p:spPr>
      </p:pic>
    </p:spTree>
    <p:extLst>
      <p:ext uri="{BB962C8B-B14F-4D97-AF65-F5344CB8AC3E}">
        <p14:creationId xmlns:p14="http://schemas.microsoft.com/office/powerpoint/2010/main" val="753709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Brief History of Computers System</a:t>
            </a:r>
          </a:p>
        </p:txBody>
      </p:sp>
      <p:sp>
        <p:nvSpPr>
          <p:cNvPr id="3" name="Content Placeholder 2"/>
          <p:cNvSpPr>
            <a:spLocks noGrp="1"/>
          </p:cNvSpPr>
          <p:nvPr>
            <p:ph idx="1"/>
          </p:nvPr>
        </p:nvSpPr>
        <p:spPr>
          <a:xfrm>
            <a:off x="876300" y="2432810"/>
            <a:ext cx="10515600" cy="5032375"/>
          </a:xfrm>
        </p:spPr>
        <p:txBody>
          <a:bodyPr>
            <a:normAutofit/>
          </a:bodyPr>
          <a:lstStyle/>
          <a:p>
            <a:r>
              <a:rPr lang="en-US" dirty="0" err="1"/>
              <a:t>Pascaline</a:t>
            </a:r>
            <a:r>
              <a:rPr lang="en-US" dirty="0"/>
              <a:t> – developed by Blaise Pascal, desktop mechanical adding machine</a:t>
            </a:r>
          </a:p>
          <a:p>
            <a:r>
              <a:rPr lang="en-US" dirty="0"/>
              <a:t>Analytical engine – invented by Charles Babbage (father of computer)</a:t>
            </a:r>
          </a:p>
          <a:p>
            <a:r>
              <a:rPr lang="en-US" dirty="0"/>
              <a:t>Ada – world’s first computer programmer</a:t>
            </a:r>
          </a:p>
          <a:p>
            <a:r>
              <a:rPr lang="en-US" dirty="0"/>
              <a:t>Punched cards – first used by Joseph Jacquard</a:t>
            </a:r>
          </a:p>
          <a:p>
            <a:r>
              <a:rPr lang="en-US" dirty="0"/>
              <a:t> tabulating machine – invented by Herman Hollerith</a:t>
            </a:r>
          </a:p>
          <a:p>
            <a:r>
              <a:rPr lang="en-US" dirty="0"/>
              <a:t>Mark I – invented by Dr. Howard Aiken. It’s a programmable, general purpose computer</a:t>
            </a:r>
          </a:p>
          <a:p>
            <a:r>
              <a:rPr lang="en-US" dirty="0"/>
              <a:t>First electronic computer – </a:t>
            </a:r>
            <a:r>
              <a:rPr lang="en-US" dirty="0" err="1"/>
              <a:t>Atanasoff</a:t>
            </a:r>
            <a:r>
              <a:rPr lang="en-US" dirty="0"/>
              <a:t>-Berry Computer (ABC)</a:t>
            </a:r>
          </a:p>
          <a:p>
            <a:endParaRPr lang="en-US" dirty="0"/>
          </a:p>
          <a:p>
            <a:endParaRPr lang="en-US" dirty="0"/>
          </a:p>
        </p:txBody>
      </p:sp>
    </p:spTree>
    <p:extLst>
      <p:ext uri="{BB962C8B-B14F-4D97-AF65-F5344CB8AC3E}">
        <p14:creationId xmlns:p14="http://schemas.microsoft.com/office/powerpoint/2010/main" val="38424992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B7855-0BD4-C2C9-2A80-878D9FB2186D}"/>
              </a:ext>
            </a:extLst>
          </p:cNvPr>
          <p:cNvSpPr>
            <a:spLocks noGrp="1"/>
          </p:cNvSpPr>
          <p:nvPr>
            <p:ph type="title"/>
          </p:nvPr>
        </p:nvSpPr>
        <p:spPr/>
        <p:txBody>
          <a:bodyPr/>
          <a:lstStyle/>
          <a:p>
            <a:r>
              <a:rPr lang="en-US" b="1" dirty="0"/>
              <a:t>Asynchronous Transmission</a:t>
            </a:r>
            <a:endParaRPr lang="en-PK" dirty="0"/>
          </a:p>
        </p:txBody>
      </p:sp>
      <p:sp>
        <p:nvSpPr>
          <p:cNvPr id="3" name="Content Placeholder 2">
            <a:extLst>
              <a:ext uri="{FF2B5EF4-FFF2-40B4-BE49-F238E27FC236}">
                <a16:creationId xmlns:a16="http://schemas.microsoft.com/office/drawing/2014/main" id="{135A376F-E5C6-2350-2F00-BB9A134E6DD9}"/>
              </a:ext>
            </a:extLst>
          </p:cNvPr>
          <p:cNvSpPr>
            <a:spLocks noGrp="1"/>
          </p:cNvSpPr>
          <p:nvPr>
            <p:ph idx="1"/>
          </p:nvPr>
        </p:nvSpPr>
        <p:spPr>
          <a:xfrm>
            <a:off x="1154954" y="2243579"/>
            <a:ext cx="8825659" cy="4685121"/>
          </a:xfrm>
        </p:spPr>
        <p:txBody>
          <a:bodyPr>
            <a:normAutofit/>
          </a:bodyPr>
          <a:lstStyle/>
          <a:p>
            <a:r>
              <a:rPr lang="en-US" sz="1600" b="0" i="0" dirty="0">
                <a:solidFill>
                  <a:srgbClr val="273239"/>
                </a:solidFill>
                <a:effectLst/>
                <a:latin typeface="Nunito" pitchFamily="2" charset="0"/>
              </a:rPr>
              <a:t>In Asynchronous Transmission, data is sent in form of byte or character. This transmission is the half-duplex type transmission.</a:t>
            </a:r>
          </a:p>
          <a:p>
            <a:r>
              <a:rPr lang="en-US" sz="1600" b="0" i="0" dirty="0">
                <a:solidFill>
                  <a:srgbClr val="273239"/>
                </a:solidFill>
                <a:effectLst/>
                <a:latin typeface="Nunito" pitchFamily="2" charset="0"/>
              </a:rPr>
              <a:t>In this transmission start bits and stop bits are added with data. It does not require synchronization.</a:t>
            </a:r>
            <a:endParaRPr lang="en-US" sz="1600" dirty="0">
              <a:solidFill>
                <a:srgbClr val="273239"/>
              </a:solidFill>
              <a:latin typeface="Nunito" pitchFamily="2" charset="0"/>
            </a:endParaRPr>
          </a:p>
          <a:p>
            <a:r>
              <a:rPr lang="en-US" sz="1600" dirty="0">
                <a:solidFill>
                  <a:srgbClr val="273239"/>
                </a:solidFill>
                <a:latin typeface="Nunito" pitchFamily="2" charset="0"/>
              </a:rPr>
              <a:t>S</a:t>
            </a:r>
            <a:r>
              <a:rPr lang="en-US" sz="1600" b="0" i="0" dirty="0">
                <a:solidFill>
                  <a:srgbClr val="273239"/>
                </a:solidFill>
                <a:effectLst/>
                <a:latin typeface="Nunito" pitchFamily="2" charset="0"/>
              </a:rPr>
              <a:t>ending individual text messages without knowing exactly when the other person will read them.</a:t>
            </a:r>
          </a:p>
          <a:p>
            <a:r>
              <a:rPr lang="en-US" sz="1600" b="0" i="0" dirty="0">
                <a:solidFill>
                  <a:srgbClr val="273239"/>
                </a:solidFill>
                <a:effectLst/>
                <a:latin typeface="Nunito" pitchFamily="2" charset="0"/>
              </a:rPr>
              <a:t>The sender and receiver do not share a common clock signal. Instead, data is sent one byte or character at a time, with start and stop bits indicating the beginning and end of each byte. </a:t>
            </a:r>
            <a:endParaRPr lang="en-PK" sz="1600" dirty="0"/>
          </a:p>
        </p:txBody>
      </p:sp>
      <p:pic>
        <p:nvPicPr>
          <p:cNvPr id="4" name="Picture 3">
            <a:extLst>
              <a:ext uri="{FF2B5EF4-FFF2-40B4-BE49-F238E27FC236}">
                <a16:creationId xmlns:a16="http://schemas.microsoft.com/office/drawing/2014/main" id="{DF69132D-59A8-2742-DECC-AA1ACA0F722D}"/>
              </a:ext>
            </a:extLst>
          </p:cNvPr>
          <p:cNvPicPr>
            <a:picLocks noChangeAspect="1"/>
          </p:cNvPicPr>
          <p:nvPr/>
        </p:nvPicPr>
        <p:blipFill>
          <a:blip r:embed="rId2"/>
          <a:stretch>
            <a:fillRect/>
          </a:stretch>
        </p:blipFill>
        <p:spPr>
          <a:xfrm>
            <a:off x="2762053" y="4783809"/>
            <a:ext cx="7466029" cy="2343150"/>
          </a:xfrm>
          <a:prstGeom prst="rect">
            <a:avLst/>
          </a:prstGeom>
        </p:spPr>
      </p:pic>
    </p:spTree>
    <p:extLst>
      <p:ext uri="{BB962C8B-B14F-4D97-AF65-F5344CB8AC3E}">
        <p14:creationId xmlns:p14="http://schemas.microsoft.com/office/powerpoint/2010/main" val="4081091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Communication Devices</a:t>
            </a:r>
          </a:p>
        </p:txBody>
      </p:sp>
      <p:sp>
        <p:nvSpPr>
          <p:cNvPr id="3" name="Content Placeholder 2"/>
          <p:cNvSpPr>
            <a:spLocks noGrp="1"/>
          </p:cNvSpPr>
          <p:nvPr>
            <p:ph idx="1"/>
          </p:nvPr>
        </p:nvSpPr>
        <p:spPr>
          <a:xfrm>
            <a:off x="427349" y="2480952"/>
            <a:ext cx="6810694" cy="3542776"/>
          </a:xfrm>
        </p:spPr>
        <p:txBody>
          <a:bodyPr/>
          <a:lstStyle/>
          <a:p>
            <a:pPr marL="0" indent="0" algn="just">
              <a:buNone/>
            </a:pPr>
            <a:r>
              <a:rPr lang="en-US" b="1" dirty="0">
                <a:solidFill>
                  <a:schemeClr val="accent1"/>
                </a:solidFill>
              </a:rPr>
              <a:t>Routers</a:t>
            </a:r>
          </a:p>
          <a:p>
            <a:pPr algn="just"/>
            <a:r>
              <a:rPr lang="en-US" sz="1600" dirty="0">
                <a:solidFill>
                  <a:schemeClr val="tx1"/>
                </a:solidFill>
              </a:rPr>
              <a:t>A router is a networking device that forwards data packets between computer networks. </a:t>
            </a:r>
          </a:p>
          <a:p>
            <a:pPr algn="just"/>
            <a:r>
              <a:rPr lang="en-US" sz="1600" dirty="0">
                <a:solidFill>
                  <a:schemeClr val="tx1"/>
                </a:solidFill>
              </a:rPr>
              <a:t>It connects different networks (like a home network to the internet) and determines the best path for data to travel from source to destination.</a:t>
            </a:r>
          </a:p>
          <a:p>
            <a:pPr algn="just"/>
            <a:r>
              <a:rPr lang="en-US" sz="1600" dirty="0">
                <a:solidFill>
                  <a:schemeClr val="tx1"/>
                </a:solidFill>
              </a:rPr>
              <a:t>It handles routing between local and wide area networks (LAN/WAN).</a:t>
            </a:r>
          </a:p>
          <a:p>
            <a:pPr algn="just"/>
            <a:r>
              <a:rPr lang="en-US" sz="1600" dirty="0">
                <a:solidFill>
                  <a:schemeClr val="tx1"/>
                </a:solidFill>
              </a:rPr>
              <a:t>Network is segmented by IP address.</a:t>
            </a:r>
          </a:p>
          <a:p>
            <a:pPr algn="just"/>
            <a:endParaRPr lang="en-US" sz="1600" dirty="0">
              <a:solidFill>
                <a:schemeClr val="tx1"/>
              </a:solidFill>
            </a:endParaRPr>
          </a:p>
        </p:txBody>
      </p:sp>
      <p:pic>
        <p:nvPicPr>
          <p:cNvPr id="5" name="Picture 4">
            <a:extLst>
              <a:ext uri="{FF2B5EF4-FFF2-40B4-BE49-F238E27FC236}">
                <a16:creationId xmlns:a16="http://schemas.microsoft.com/office/drawing/2014/main" id="{C3085A07-64D5-5EE0-1595-140890C9CCE6}"/>
              </a:ext>
            </a:extLst>
          </p:cNvPr>
          <p:cNvPicPr>
            <a:picLocks noChangeAspect="1"/>
          </p:cNvPicPr>
          <p:nvPr/>
        </p:nvPicPr>
        <p:blipFill>
          <a:blip r:embed="rId2"/>
          <a:stretch>
            <a:fillRect/>
          </a:stretch>
        </p:blipFill>
        <p:spPr>
          <a:xfrm>
            <a:off x="7965649" y="2961850"/>
            <a:ext cx="3799002" cy="3061878"/>
          </a:xfrm>
          <a:prstGeom prst="rect">
            <a:avLst/>
          </a:prstGeom>
        </p:spPr>
      </p:pic>
    </p:spTree>
    <p:extLst>
      <p:ext uri="{BB962C8B-B14F-4D97-AF65-F5344CB8AC3E}">
        <p14:creationId xmlns:p14="http://schemas.microsoft.com/office/powerpoint/2010/main" val="23160926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746C3-DA75-B630-EBD5-105D0ECF312E}"/>
              </a:ext>
            </a:extLst>
          </p:cNvPr>
          <p:cNvSpPr>
            <a:spLocks noGrp="1"/>
          </p:cNvSpPr>
          <p:nvPr>
            <p:ph type="title"/>
          </p:nvPr>
        </p:nvSpPr>
        <p:spPr/>
        <p:txBody>
          <a:bodyPr/>
          <a:lstStyle/>
          <a:p>
            <a:r>
              <a:rPr lang="en-US" dirty="0"/>
              <a:t>Cont.…</a:t>
            </a:r>
            <a:endParaRPr lang="en-PK" dirty="0"/>
          </a:p>
        </p:txBody>
      </p:sp>
      <p:sp>
        <p:nvSpPr>
          <p:cNvPr id="3" name="Content Placeholder 2">
            <a:extLst>
              <a:ext uri="{FF2B5EF4-FFF2-40B4-BE49-F238E27FC236}">
                <a16:creationId xmlns:a16="http://schemas.microsoft.com/office/drawing/2014/main" id="{48B8E983-8304-D385-A1F9-0711A66E5EB0}"/>
              </a:ext>
            </a:extLst>
          </p:cNvPr>
          <p:cNvSpPr>
            <a:spLocks noGrp="1"/>
          </p:cNvSpPr>
          <p:nvPr>
            <p:ph idx="1"/>
          </p:nvPr>
        </p:nvSpPr>
        <p:spPr>
          <a:xfrm>
            <a:off x="485652" y="2468032"/>
            <a:ext cx="7659108" cy="3416300"/>
          </a:xfrm>
        </p:spPr>
        <p:txBody>
          <a:bodyPr/>
          <a:lstStyle/>
          <a:p>
            <a:pPr marL="0" indent="0">
              <a:buNone/>
            </a:pPr>
            <a:r>
              <a:rPr lang="en-US" b="1" dirty="0">
                <a:solidFill>
                  <a:schemeClr val="accent1"/>
                </a:solidFill>
              </a:rPr>
              <a:t>Switches</a:t>
            </a:r>
          </a:p>
          <a:p>
            <a:r>
              <a:rPr lang="en-US" sz="1600" dirty="0">
                <a:solidFill>
                  <a:schemeClr val="tx1"/>
                </a:solidFill>
              </a:rPr>
              <a:t>A switch is a networking device that connects devices within the same network. I</a:t>
            </a:r>
          </a:p>
          <a:p>
            <a:r>
              <a:rPr lang="en-US" sz="1600" dirty="0">
                <a:solidFill>
                  <a:schemeClr val="tx1"/>
                </a:solidFill>
              </a:rPr>
              <a:t>t receives incoming data packets and redirects them to the device on the network that they are intended.</a:t>
            </a:r>
          </a:p>
          <a:p>
            <a:r>
              <a:rPr lang="en-US" sz="1600" dirty="0">
                <a:solidFill>
                  <a:schemeClr val="tx1"/>
                </a:solidFill>
              </a:rPr>
              <a:t>It operates at the data link layer (Layer 2) and efficiently forwards data within the same network based on MAC addresses.</a:t>
            </a:r>
          </a:p>
          <a:p>
            <a:r>
              <a:rPr lang="en-US" sz="1600" dirty="0">
                <a:solidFill>
                  <a:schemeClr val="tx1"/>
                </a:solidFill>
              </a:rPr>
              <a:t>Example: Used in office or home networks to link computers, printers, and other devices together.</a:t>
            </a:r>
            <a:endParaRPr lang="en-PK" sz="1600" dirty="0">
              <a:solidFill>
                <a:schemeClr val="tx1"/>
              </a:solidFill>
            </a:endParaRPr>
          </a:p>
        </p:txBody>
      </p:sp>
      <p:pic>
        <p:nvPicPr>
          <p:cNvPr id="7" name="Picture 6">
            <a:extLst>
              <a:ext uri="{FF2B5EF4-FFF2-40B4-BE49-F238E27FC236}">
                <a16:creationId xmlns:a16="http://schemas.microsoft.com/office/drawing/2014/main" id="{21F46A3D-CED9-796C-ED99-794589A12439}"/>
              </a:ext>
            </a:extLst>
          </p:cNvPr>
          <p:cNvPicPr>
            <a:picLocks noChangeAspect="1"/>
          </p:cNvPicPr>
          <p:nvPr/>
        </p:nvPicPr>
        <p:blipFill>
          <a:blip r:embed="rId2"/>
          <a:stretch>
            <a:fillRect/>
          </a:stretch>
        </p:blipFill>
        <p:spPr>
          <a:xfrm>
            <a:off x="7965648" y="2921131"/>
            <a:ext cx="3808429" cy="3234572"/>
          </a:xfrm>
          <a:prstGeom prst="rect">
            <a:avLst/>
          </a:prstGeom>
        </p:spPr>
      </p:pic>
    </p:spTree>
    <p:extLst>
      <p:ext uri="{BB962C8B-B14F-4D97-AF65-F5344CB8AC3E}">
        <p14:creationId xmlns:p14="http://schemas.microsoft.com/office/powerpoint/2010/main" val="9551188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2A8D4-1AAA-00FD-AA73-E902A4C373A8}"/>
              </a:ext>
            </a:extLst>
          </p:cNvPr>
          <p:cNvSpPr>
            <a:spLocks noGrp="1"/>
          </p:cNvSpPr>
          <p:nvPr>
            <p:ph type="title"/>
          </p:nvPr>
        </p:nvSpPr>
        <p:spPr/>
        <p:txBody>
          <a:bodyPr/>
          <a:lstStyle/>
          <a:p>
            <a:r>
              <a:rPr lang="en-US" dirty="0"/>
              <a:t>Cont...</a:t>
            </a:r>
            <a:endParaRPr lang="en-PK" dirty="0"/>
          </a:p>
        </p:txBody>
      </p:sp>
      <p:sp>
        <p:nvSpPr>
          <p:cNvPr id="3" name="Content Placeholder 2">
            <a:extLst>
              <a:ext uri="{FF2B5EF4-FFF2-40B4-BE49-F238E27FC236}">
                <a16:creationId xmlns:a16="http://schemas.microsoft.com/office/drawing/2014/main" id="{1C3EB282-EE72-8F7A-BDB8-688A61CA6E56}"/>
              </a:ext>
            </a:extLst>
          </p:cNvPr>
          <p:cNvSpPr>
            <a:spLocks noGrp="1"/>
          </p:cNvSpPr>
          <p:nvPr>
            <p:ph idx="1"/>
          </p:nvPr>
        </p:nvSpPr>
        <p:spPr>
          <a:xfrm>
            <a:off x="476224" y="2594073"/>
            <a:ext cx="8825659" cy="3416300"/>
          </a:xfrm>
        </p:spPr>
        <p:txBody>
          <a:bodyPr/>
          <a:lstStyle/>
          <a:p>
            <a:pPr marL="0" indent="0">
              <a:buNone/>
            </a:pPr>
            <a:r>
              <a:rPr lang="en-US" b="1" dirty="0">
                <a:solidFill>
                  <a:schemeClr val="accent1"/>
                </a:solidFill>
              </a:rPr>
              <a:t>Hubs</a:t>
            </a:r>
          </a:p>
          <a:p>
            <a:r>
              <a:rPr lang="en-US" dirty="0"/>
              <a:t>A hub is a basic networking device that connects multiple devices in a network, but unlike a switch, it doesn't direct data to specific devices. </a:t>
            </a:r>
          </a:p>
          <a:p>
            <a:r>
              <a:rPr lang="en-US" dirty="0"/>
              <a:t>It broadcasts data to all connected devices.</a:t>
            </a:r>
          </a:p>
          <a:p>
            <a:r>
              <a:rPr lang="en-US" dirty="0"/>
              <a:t> It operates at the physical layer (Layer 1) and has limited intelligence. </a:t>
            </a:r>
          </a:p>
          <a:p>
            <a:r>
              <a:rPr lang="en-US" dirty="0"/>
              <a:t>It's less efficient than a switch.</a:t>
            </a:r>
          </a:p>
          <a:p>
            <a:r>
              <a:rPr lang="en-US" dirty="0"/>
              <a:t>Example: Often replaced by switches in modern networks due to inefficiency</a:t>
            </a:r>
            <a:endParaRPr lang="en-PK" dirty="0"/>
          </a:p>
          <a:p>
            <a:endParaRPr lang="en-PK" dirty="0"/>
          </a:p>
        </p:txBody>
      </p:sp>
      <p:pic>
        <p:nvPicPr>
          <p:cNvPr id="7" name="Picture 6">
            <a:extLst>
              <a:ext uri="{FF2B5EF4-FFF2-40B4-BE49-F238E27FC236}">
                <a16:creationId xmlns:a16="http://schemas.microsoft.com/office/drawing/2014/main" id="{025B08BA-5AD3-E418-73A8-7A060BBC22A3}"/>
              </a:ext>
            </a:extLst>
          </p:cNvPr>
          <p:cNvPicPr>
            <a:picLocks noChangeAspect="1"/>
          </p:cNvPicPr>
          <p:nvPr/>
        </p:nvPicPr>
        <p:blipFill>
          <a:blip r:embed="rId2"/>
          <a:stretch>
            <a:fillRect/>
          </a:stretch>
        </p:blipFill>
        <p:spPr>
          <a:xfrm>
            <a:off x="8715401" y="3048000"/>
            <a:ext cx="3000375" cy="2836332"/>
          </a:xfrm>
          <a:prstGeom prst="rect">
            <a:avLst/>
          </a:prstGeom>
        </p:spPr>
      </p:pic>
    </p:spTree>
    <p:extLst>
      <p:ext uri="{BB962C8B-B14F-4D97-AF65-F5344CB8AC3E}">
        <p14:creationId xmlns:p14="http://schemas.microsoft.com/office/powerpoint/2010/main" val="32792388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7E8C0-94C9-CE37-C8B7-FFF9A8A8E133}"/>
              </a:ext>
            </a:extLst>
          </p:cNvPr>
          <p:cNvSpPr>
            <a:spLocks noGrp="1"/>
          </p:cNvSpPr>
          <p:nvPr>
            <p:ph type="title"/>
          </p:nvPr>
        </p:nvSpPr>
        <p:spPr/>
        <p:txBody>
          <a:bodyPr/>
          <a:lstStyle/>
          <a:p>
            <a:r>
              <a:rPr lang="en-US" b="1" dirty="0"/>
              <a:t>Cont.…</a:t>
            </a:r>
            <a:endParaRPr lang="en-PK" b="1" dirty="0"/>
          </a:p>
        </p:txBody>
      </p:sp>
      <p:sp>
        <p:nvSpPr>
          <p:cNvPr id="3" name="Content Placeholder 2">
            <a:extLst>
              <a:ext uri="{FF2B5EF4-FFF2-40B4-BE49-F238E27FC236}">
                <a16:creationId xmlns:a16="http://schemas.microsoft.com/office/drawing/2014/main" id="{2F71399D-B954-EF8B-6B65-DF68C249C618}"/>
              </a:ext>
            </a:extLst>
          </p:cNvPr>
          <p:cNvSpPr>
            <a:spLocks noGrp="1"/>
          </p:cNvSpPr>
          <p:nvPr>
            <p:ph idx="1"/>
          </p:nvPr>
        </p:nvSpPr>
        <p:spPr>
          <a:xfrm>
            <a:off x="453915" y="2468032"/>
            <a:ext cx="7379446" cy="3416300"/>
          </a:xfrm>
        </p:spPr>
        <p:txBody>
          <a:bodyPr/>
          <a:lstStyle/>
          <a:p>
            <a:pPr marL="0" indent="0">
              <a:buNone/>
            </a:pPr>
            <a:r>
              <a:rPr lang="en-US" b="1" dirty="0">
                <a:solidFill>
                  <a:schemeClr val="accent1"/>
                </a:solidFill>
              </a:rPr>
              <a:t>Gateway</a:t>
            </a:r>
          </a:p>
          <a:p>
            <a:r>
              <a:rPr lang="en-US" dirty="0">
                <a:solidFill>
                  <a:schemeClr val="tx1"/>
                </a:solidFill>
              </a:rPr>
              <a:t>A gateway is a device that connects two different networks, often with different protocols.</a:t>
            </a:r>
          </a:p>
          <a:p>
            <a:r>
              <a:rPr lang="en-US" dirty="0">
                <a:solidFill>
                  <a:schemeClr val="tx1"/>
                </a:solidFill>
              </a:rPr>
              <a:t> It acts as a "translator" between different network architectures or communication protocols. </a:t>
            </a:r>
          </a:p>
          <a:p>
            <a:r>
              <a:rPr lang="en-US" dirty="0">
                <a:solidFill>
                  <a:schemeClr val="tx1"/>
                </a:solidFill>
              </a:rPr>
              <a:t>It facilitates communication between different networks, such as between a LAN and the internet.</a:t>
            </a:r>
          </a:p>
          <a:p>
            <a:r>
              <a:rPr lang="en-US" dirty="0">
                <a:solidFill>
                  <a:schemeClr val="tx1"/>
                </a:solidFill>
              </a:rPr>
              <a:t>Example: A gateway is commonly used when connecting a local network to the internet.</a:t>
            </a:r>
            <a:endParaRPr lang="en-PK" dirty="0">
              <a:solidFill>
                <a:schemeClr val="tx1"/>
              </a:solidFill>
            </a:endParaRPr>
          </a:p>
        </p:txBody>
      </p:sp>
      <p:pic>
        <p:nvPicPr>
          <p:cNvPr id="3074" name="Picture 2" descr="What are Gateways in Computer Network ...">
            <a:extLst>
              <a:ext uri="{FF2B5EF4-FFF2-40B4-BE49-F238E27FC236}">
                <a16:creationId xmlns:a16="http://schemas.microsoft.com/office/drawing/2014/main" id="{08A73891-1404-8791-AE96-1B9CBC7EB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1920" y="2854960"/>
            <a:ext cx="4450080" cy="2672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598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3AFA0-1EE3-8223-F10D-0A25BFF95DCA}"/>
              </a:ext>
            </a:extLst>
          </p:cNvPr>
          <p:cNvSpPr>
            <a:spLocks noGrp="1"/>
          </p:cNvSpPr>
          <p:nvPr>
            <p:ph type="title"/>
          </p:nvPr>
        </p:nvSpPr>
        <p:spPr/>
        <p:txBody>
          <a:bodyPr/>
          <a:lstStyle/>
          <a:p>
            <a:r>
              <a:rPr lang="en-US" b="1" dirty="0"/>
              <a:t>Cont...</a:t>
            </a:r>
            <a:endParaRPr lang="en-PK" b="1" dirty="0"/>
          </a:p>
        </p:txBody>
      </p:sp>
      <p:pic>
        <p:nvPicPr>
          <p:cNvPr id="5" name="Content Placeholder 4">
            <a:extLst>
              <a:ext uri="{FF2B5EF4-FFF2-40B4-BE49-F238E27FC236}">
                <a16:creationId xmlns:a16="http://schemas.microsoft.com/office/drawing/2014/main" id="{F5DE0073-5D65-478E-4A32-685516DB2A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603500"/>
            <a:ext cx="10617199" cy="3827780"/>
          </a:xfrm>
        </p:spPr>
      </p:pic>
    </p:spTree>
    <p:extLst>
      <p:ext uri="{BB962C8B-B14F-4D97-AF65-F5344CB8AC3E}">
        <p14:creationId xmlns:p14="http://schemas.microsoft.com/office/powerpoint/2010/main" val="349164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6BD0C-BD55-D9CD-A1A6-60ABA85F1FD9}"/>
              </a:ext>
            </a:extLst>
          </p:cNvPr>
          <p:cNvSpPr>
            <a:spLocks noGrp="1"/>
          </p:cNvSpPr>
          <p:nvPr>
            <p:ph type="title"/>
          </p:nvPr>
        </p:nvSpPr>
        <p:spPr/>
        <p:txBody>
          <a:bodyPr/>
          <a:lstStyle/>
          <a:p>
            <a:r>
              <a:rPr lang="en-US" b="1" dirty="0"/>
              <a:t>Computer Network Architecture</a:t>
            </a:r>
            <a:endParaRPr lang="en-PK" b="1" dirty="0"/>
          </a:p>
        </p:txBody>
      </p:sp>
      <p:sp>
        <p:nvSpPr>
          <p:cNvPr id="3" name="Content Placeholder 2">
            <a:extLst>
              <a:ext uri="{FF2B5EF4-FFF2-40B4-BE49-F238E27FC236}">
                <a16:creationId xmlns:a16="http://schemas.microsoft.com/office/drawing/2014/main" id="{D5BF417B-41A2-0DFB-ED7F-6513DA1EAA56}"/>
              </a:ext>
            </a:extLst>
          </p:cNvPr>
          <p:cNvSpPr>
            <a:spLocks noGrp="1"/>
          </p:cNvSpPr>
          <p:nvPr>
            <p:ph idx="1"/>
          </p:nvPr>
        </p:nvSpPr>
        <p:spPr/>
        <p:txBody>
          <a:bodyPr>
            <a:normAutofit/>
          </a:bodyPr>
          <a:lstStyle/>
          <a:p>
            <a:r>
              <a:rPr lang="en-US" dirty="0"/>
              <a:t>Computer Network Architecture is defined as the physical and logical design of the software, hardware, protocols, and media of the transmission of data. Simply we can say that how computers are organized and how tasks are allocated to the computer.</a:t>
            </a:r>
          </a:p>
          <a:p>
            <a:r>
              <a:rPr lang="en-US" dirty="0"/>
              <a:t>The two types of network architectures are used:</a:t>
            </a:r>
          </a:p>
          <a:p>
            <a:pPr marL="0" indent="0">
              <a:buNone/>
            </a:pPr>
            <a:r>
              <a:rPr lang="en-US" b="1" dirty="0">
                <a:solidFill>
                  <a:schemeClr val="accent1"/>
                </a:solidFill>
              </a:rPr>
              <a:t>Computer Network Architecture</a:t>
            </a:r>
          </a:p>
          <a:p>
            <a:r>
              <a:rPr lang="en-US" dirty="0"/>
              <a:t>Peer-To-Peer network</a:t>
            </a:r>
          </a:p>
          <a:p>
            <a:r>
              <a:rPr lang="en-US" dirty="0"/>
              <a:t>Client/Server network</a:t>
            </a:r>
            <a:endParaRPr lang="en-PK" dirty="0"/>
          </a:p>
        </p:txBody>
      </p:sp>
      <p:pic>
        <p:nvPicPr>
          <p:cNvPr id="4" name="Picture 3">
            <a:extLst>
              <a:ext uri="{FF2B5EF4-FFF2-40B4-BE49-F238E27FC236}">
                <a16:creationId xmlns:a16="http://schemas.microsoft.com/office/drawing/2014/main" id="{B3993E0B-4DDE-E0ED-9DC1-0BCC72DCD429}"/>
              </a:ext>
            </a:extLst>
          </p:cNvPr>
          <p:cNvPicPr>
            <a:picLocks noChangeAspect="1"/>
          </p:cNvPicPr>
          <p:nvPr/>
        </p:nvPicPr>
        <p:blipFill>
          <a:blip r:embed="rId2"/>
          <a:stretch>
            <a:fillRect/>
          </a:stretch>
        </p:blipFill>
        <p:spPr>
          <a:xfrm>
            <a:off x="7650481" y="4054157"/>
            <a:ext cx="3386566" cy="1533525"/>
          </a:xfrm>
          <a:prstGeom prst="rect">
            <a:avLst/>
          </a:prstGeom>
        </p:spPr>
      </p:pic>
    </p:spTree>
    <p:extLst>
      <p:ext uri="{BB962C8B-B14F-4D97-AF65-F5344CB8AC3E}">
        <p14:creationId xmlns:p14="http://schemas.microsoft.com/office/powerpoint/2010/main" val="26895147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Peer-To-Peer network</a:t>
            </a:r>
          </a:p>
        </p:txBody>
      </p:sp>
      <p:sp>
        <p:nvSpPr>
          <p:cNvPr id="3" name="Content Placeholder 2"/>
          <p:cNvSpPr>
            <a:spLocks noGrp="1"/>
          </p:cNvSpPr>
          <p:nvPr>
            <p:ph idx="1"/>
          </p:nvPr>
        </p:nvSpPr>
        <p:spPr>
          <a:xfrm>
            <a:off x="474234" y="2319020"/>
            <a:ext cx="8825659" cy="3416300"/>
          </a:xfrm>
        </p:spPr>
        <p:txBody>
          <a:bodyPr/>
          <a:lstStyle/>
          <a:p>
            <a:r>
              <a:rPr lang="en-US" dirty="0"/>
              <a:t>Peer-To-Peer network is a network in which all the computers are linked together with equal privilege and responsibilities for processing the data.</a:t>
            </a:r>
          </a:p>
          <a:p>
            <a:r>
              <a:rPr lang="en-US" dirty="0"/>
              <a:t>Peer-To-Peer network is useful for small environments, usually up to 10 computers.</a:t>
            </a:r>
          </a:p>
          <a:p>
            <a:r>
              <a:rPr lang="en-US" dirty="0"/>
              <a:t>Peer-To-Peer network has no dedicated server.</a:t>
            </a:r>
          </a:p>
          <a:p>
            <a:r>
              <a:rPr lang="en-US" dirty="0"/>
              <a:t>Special permissions are assigned to each computer for sharing the resources, but this can lead to a problem if the computer with the resource is down.</a:t>
            </a:r>
          </a:p>
        </p:txBody>
      </p:sp>
      <p:pic>
        <p:nvPicPr>
          <p:cNvPr id="4" name="Picture 3">
            <a:extLst>
              <a:ext uri="{FF2B5EF4-FFF2-40B4-BE49-F238E27FC236}">
                <a16:creationId xmlns:a16="http://schemas.microsoft.com/office/drawing/2014/main" id="{02CEA8DC-C41B-D172-A32E-F483E023632E}"/>
              </a:ext>
            </a:extLst>
          </p:cNvPr>
          <p:cNvPicPr>
            <a:picLocks noChangeAspect="1"/>
          </p:cNvPicPr>
          <p:nvPr/>
        </p:nvPicPr>
        <p:blipFill>
          <a:blip r:embed="rId2"/>
          <a:stretch>
            <a:fillRect/>
          </a:stretch>
        </p:blipFill>
        <p:spPr>
          <a:xfrm>
            <a:off x="8300720" y="3429000"/>
            <a:ext cx="3891280" cy="2828925"/>
          </a:xfrm>
          <a:prstGeom prst="rect">
            <a:avLst/>
          </a:prstGeom>
        </p:spPr>
      </p:pic>
    </p:spTree>
    <p:extLst>
      <p:ext uri="{BB962C8B-B14F-4D97-AF65-F5344CB8AC3E}">
        <p14:creationId xmlns:p14="http://schemas.microsoft.com/office/powerpoint/2010/main" val="909073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Client/Server network</a:t>
            </a:r>
          </a:p>
        </p:txBody>
      </p:sp>
      <p:sp>
        <p:nvSpPr>
          <p:cNvPr id="3" name="Content Placeholder 2"/>
          <p:cNvSpPr>
            <a:spLocks noGrp="1"/>
          </p:cNvSpPr>
          <p:nvPr>
            <p:ph idx="1"/>
          </p:nvPr>
        </p:nvSpPr>
        <p:spPr>
          <a:xfrm>
            <a:off x="494555" y="2379980"/>
            <a:ext cx="6983206" cy="4254500"/>
          </a:xfrm>
        </p:spPr>
        <p:txBody>
          <a:bodyPr>
            <a:normAutofit/>
          </a:bodyPr>
          <a:lstStyle/>
          <a:p>
            <a:pPr algn="just"/>
            <a:r>
              <a:rPr lang="en-US" i="0" dirty="0">
                <a:solidFill>
                  <a:srgbClr val="333333"/>
                </a:solidFill>
                <a:effectLst/>
                <a:latin typeface="Montserrat" panose="00000500000000000000" pitchFamily="2" charset="0"/>
              </a:rPr>
              <a:t>Client/Server network is a network model designed for the end users called clients, to access the resources such as songs, video, etc. from a central computer known as Server.</a:t>
            </a:r>
          </a:p>
          <a:p>
            <a:pPr algn="just"/>
            <a:r>
              <a:rPr lang="en-US" i="0" dirty="0">
                <a:solidFill>
                  <a:srgbClr val="333333"/>
                </a:solidFill>
                <a:effectLst/>
                <a:latin typeface="Montserrat" panose="00000500000000000000" pitchFamily="2" charset="0"/>
              </a:rPr>
              <a:t>The central controller is known as a server while all other computers in the network are called clients.</a:t>
            </a:r>
          </a:p>
          <a:p>
            <a:pPr algn="just"/>
            <a:r>
              <a:rPr lang="en-US" i="0" dirty="0">
                <a:solidFill>
                  <a:srgbClr val="333333"/>
                </a:solidFill>
                <a:effectLst/>
                <a:latin typeface="Montserrat" panose="00000500000000000000" pitchFamily="2" charset="0"/>
              </a:rPr>
              <a:t>A server performs all the major operations such as security and network management.</a:t>
            </a:r>
          </a:p>
          <a:p>
            <a:pPr algn="just"/>
            <a:r>
              <a:rPr lang="en-US" i="0" dirty="0">
                <a:solidFill>
                  <a:srgbClr val="333333"/>
                </a:solidFill>
                <a:effectLst/>
                <a:latin typeface="Montserrat" panose="00000500000000000000" pitchFamily="2" charset="0"/>
              </a:rPr>
              <a:t>A server is responsible for managing all the resources such as files, directories, printer, etc.</a:t>
            </a:r>
          </a:p>
          <a:p>
            <a:endParaRPr lang="en-US" dirty="0"/>
          </a:p>
        </p:txBody>
      </p:sp>
      <p:pic>
        <p:nvPicPr>
          <p:cNvPr id="5" name="Picture 4">
            <a:extLst>
              <a:ext uri="{FF2B5EF4-FFF2-40B4-BE49-F238E27FC236}">
                <a16:creationId xmlns:a16="http://schemas.microsoft.com/office/drawing/2014/main" id="{D5F81345-26DB-305D-CA98-492879B009C4}"/>
              </a:ext>
            </a:extLst>
          </p:cNvPr>
          <p:cNvPicPr>
            <a:picLocks noChangeAspect="1"/>
          </p:cNvPicPr>
          <p:nvPr/>
        </p:nvPicPr>
        <p:blipFill>
          <a:blip r:embed="rId2"/>
          <a:stretch>
            <a:fillRect/>
          </a:stretch>
        </p:blipFill>
        <p:spPr>
          <a:xfrm>
            <a:off x="7608363" y="2636520"/>
            <a:ext cx="3667125" cy="2657475"/>
          </a:xfrm>
          <a:prstGeom prst="rect">
            <a:avLst/>
          </a:prstGeom>
        </p:spPr>
      </p:pic>
    </p:spTree>
    <p:extLst>
      <p:ext uri="{BB962C8B-B14F-4D97-AF65-F5344CB8AC3E}">
        <p14:creationId xmlns:p14="http://schemas.microsoft.com/office/powerpoint/2010/main" val="39595961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Computer Network</a:t>
            </a:r>
          </a:p>
        </p:txBody>
      </p:sp>
      <p:sp>
        <p:nvSpPr>
          <p:cNvPr id="3" name="Content Placeholder 2"/>
          <p:cNvSpPr>
            <a:spLocks noGrp="1"/>
          </p:cNvSpPr>
          <p:nvPr>
            <p:ph idx="1"/>
          </p:nvPr>
        </p:nvSpPr>
        <p:spPr>
          <a:xfrm>
            <a:off x="464074" y="2288540"/>
            <a:ext cx="8825659" cy="4183380"/>
          </a:xfrm>
        </p:spPr>
        <p:txBody>
          <a:bodyPr>
            <a:normAutofit fontScale="92500" lnSpcReduction="20000"/>
          </a:bodyPr>
          <a:lstStyle/>
          <a:p>
            <a:pPr marL="0" indent="0">
              <a:buNone/>
            </a:pPr>
            <a:r>
              <a:rPr lang="en-US" b="1" dirty="0"/>
              <a:t>Computer Network</a:t>
            </a:r>
          </a:p>
          <a:p>
            <a:pPr marL="0" indent="0">
              <a:buNone/>
            </a:pPr>
            <a:r>
              <a:rPr lang="en-US" dirty="0"/>
              <a:t>A computer network is a group of computers linked to each other that enables the computer to communicate with another computer and share their resources, data, and applications.</a:t>
            </a:r>
          </a:p>
          <a:p>
            <a:endParaRPr lang="en-US" dirty="0"/>
          </a:p>
          <a:p>
            <a:pPr marL="0" indent="0">
              <a:buNone/>
            </a:pPr>
            <a:r>
              <a:rPr lang="en-US" dirty="0"/>
              <a:t>A computer network can be categorized by their size. A computer network is mainly of four types:</a:t>
            </a:r>
          </a:p>
          <a:p>
            <a:endParaRPr lang="en-US" dirty="0"/>
          </a:p>
          <a:p>
            <a:pPr marL="0" indent="0">
              <a:buNone/>
            </a:pPr>
            <a:r>
              <a:rPr lang="en-US" b="1" dirty="0">
                <a:solidFill>
                  <a:schemeClr val="accent1"/>
                </a:solidFill>
              </a:rPr>
              <a:t>Computer Network Types</a:t>
            </a:r>
          </a:p>
          <a:p>
            <a:r>
              <a:rPr lang="en-US" dirty="0"/>
              <a:t>LAN(Local Area Network)</a:t>
            </a:r>
          </a:p>
          <a:p>
            <a:r>
              <a:rPr lang="en-US" dirty="0"/>
              <a:t>PAN(Personal Area Network)</a:t>
            </a:r>
          </a:p>
          <a:p>
            <a:r>
              <a:rPr lang="en-US" dirty="0"/>
              <a:t>MAN(Metropolitan Area Network)</a:t>
            </a:r>
          </a:p>
          <a:p>
            <a:r>
              <a:rPr lang="en-US" dirty="0"/>
              <a:t>WAN(Wide Area Network)</a:t>
            </a:r>
          </a:p>
          <a:p>
            <a:endParaRPr lang="en-US" dirty="0"/>
          </a:p>
        </p:txBody>
      </p:sp>
      <p:pic>
        <p:nvPicPr>
          <p:cNvPr id="4" name="Picture 3">
            <a:extLst>
              <a:ext uri="{FF2B5EF4-FFF2-40B4-BE49-F238E27FC236}">
                <a16:creationId xmlns:a16="http://schemas.microsoft.com/office/drawing/2014/main" id="{CCFC7CB7-73F5-FA52-46CF-32F13C6A8608}"/>
              </a:ext>
            </a:extLst>
          </p:cNvPr>
          <p:cNvPicPr>
            <a:picLocks noChangeAspect="1"/>
          </p:cNvPicPr>
          <p:nvPr/>
        </p:nvPicPr>
        <p:blipFill>
          <a:blip r:embed="rId2"/>
          <a:stretch>
            <a:fillRect/>
          </a:stretch>
        </p:blipFill>
        <p:spPr>
          <a:xfrm>
            <a:off x="5933440" y="4572317"/>
            <a:ext cx="5061267" cy="1533525"/>
          </a:xfrm>
          <a:prstGeom prst="rect">
            <a:avLst/>
          </a:prstGeom>
        </p:spPr>
      </p:pic>
    </p:spTree>
    <p:extLst>
      <p:ext uri="{BB962C8B-B14F-4D97-AF65-F5344CB8AC3E}">
        <p14:creationId xmlns:p14="http://schemas.microsoft.com/office/powerpoint/2010/main" val="1048033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Parts of a Computer System</a:t>
            </a:r>
          </a:p>
        </p:txBody>
      </p:sp>
      <p:sp>
        <p:nvSpPr>
          <p:cNvPr id="3" name="Content Placeholder 2"/>
          <p:cNvSpPr>
            <a:spLocks noGrp="1"/>
          </p:cNvSpPr>
          <p:nvPr>
            <p:ph idx="1"/>
          </p:nvPr>
        </p:nvSpPr>
        <p:spPr/>
        <p:txBody>
          <a:bodyPr/>
          <a:lstStyle/>
          <a:p>
            <a:r>
              <a:rPr lang="en-US" dirty="0"/>
              <a:t>A computer can be identified as a device that takes raw data (unprocessed data) and processes it and provides useful information.</a:t>
            </a:r>
          </a:p>
          <a:p>
            <a:r>
              <a:rPr lang="en-US" dirty="0"/>
              <a:t>It has the ability to store data</a:t>
            </a:r>
          </a:p>
          <a:p>
            <a:r>
              <a:rPr lang="en-US" dirty="0"/>
              <a:t>The computer consists of main four components:</a:t>
            </a:r>
          </a:p>
          <a:p>
            <a:pPr marL="3146425" indent="-342900"/>
            <a:r>
              <a:rPr lang="en-US" dirty="0"/>
              <a:t>Hardware</a:t>
            </a:r>
          </a:p>
          <a:p>
            <a:pPr marL="3146425" indent="-342900"/>
            <a:r>
              <a:rPr lang="en-US" dirty="0"/>
              <a:t>Software</a:t>
            </a:r>
          </a:p>
          <a:p>
            <a:pPr marL="3146425" indent="-342900"/>
            <a:r>
              <a:rPr lang="en-US" dirty="0"/>
              <a:t>Firmware</a:t>
            </a:r>
          </a:p>
          <a:p>
            <a:pPr marL="3146425" indent="-342900"/>
            <a:r>
              <a:rPr lang="en-US" dirty="0"/>
              <a:t>users </a:t>
            </a:r>
          </a:p>
        </p:txBody>
      </p:sp>
    </p:spTree>
    <p:extLst>
      <p:ext uri="{BB962C8B-B14F-4D97-AF65-F5344CB8AC3E}">
        <p14:creationId xmlns:p14="http://schemas.microsoft.com/office/powerpoint/2010/main" val="10333458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LAN(Local Area Network)</a:t>
            </a:r>
          </a:p>
        </p:txBody>
      </p:sp>
      <p:sp>
        <p:nvSpPr>
          <p:cNvPr id="3" name="Content Placeholder 2"/>
          <p:cNvSpPr>
            <a:spLocks noGrp="1"/>
          </p:cNvSpPr>
          <p:nvPr>
            <p:ph idx="1"/>
          </p:nvPr>
        </p:nvSpPr>
        <p:spPr>
          <a:xfrm>
            <a:off x="474234" y="2694940"/>
            <a:ext cx="6729205" cy="4325620"/>
          </a:xfrm>
        </p:spPr>
        <p:txBody>
          <a:bodyPr>
            <a:normAutofit/>
          </a:bodyPr>
          <a:lstStyle/>
          <a:p>
            <a:r>
              <a:rPr lang="en-US" dirty="0"/>
              <a:t>Local Area Network is a group of computers connected to each other in a small area such as building, office.</a:t>
            </a:r>
          </a:p>
          <a:p>
            <a:r>
              <a:rPr lang="en-US" dirty="0"/>
              <a:t>LAN is used for connecting two or more personal computers through a communication medium such as twisted pair, coaxial cable, etc.</a:t>
            </a:r>
          </a:p>
          <a:p>
            <a:r>
              <a:rPr lang="en-US" dirty="0"/>
              <a:t>It is less costly as it is built with inexpensive hardware such as hubs, network adapters, and ethernet cables.</a:t>
            </a:r>
          </a:p>
          <a:p>
            <a:r>
              <a:rPr lang="en-US" dirty="0"/>
              <a:t>The data is transferred at an extremely faster rate in Local Area Network.</a:t>
            </a:r>
          </a:p>
          <a:p>
            <a:r>
              <a:rPr lang="en-US" dirty="0"/>
              <a:t>Local Area Network provides higher security.</a:t>
            </a:r>
          </a:p>
          <a:p>
            <a:endParaRPr lang="en-US" dirty="0"/>
          </a:p>
          <a:p>
            <a:endParaRPr lang="en-US" dirty="0"/>
          </a:p>
        </p:txBody>
      </p:sp>
      <p:pic>
        <p:nvPicPr>
          <p:cNvPr id="4" name="Picture 3">
            <a:extLst>
              <a:ext uri="{FF2B5EF4-FFF2-40B4-BE49-F238E27FC236}">
                <a16:creationId xmlns:a16="http://schemas.microsoft.com/office/drawing/2014/main" id="{836B441E-28C8-39AD-79DE-720ADBD8E0A1}"/>
              </a:ext>
            </a:extLst>
          </p:cNvPr>
          <p:cNvPicPr>
            <a:picLocks noChangeAspect="1"/>
          </p:cNvPicPr>
          <p:nvPr/>
        </p:nvPicPr>
        <p:blipFill>
          <a:blip r:embed="rId2"/>
          <a:stretch>
            <a:fillRect/>
          </a:stretch>
        </p:blipFill>
        <p:spPr>
          <a:xfrm>
            <a:off x="7313295" y="2694940"/>
            <a:ext cx="4514850" cy="3614420"/>
          </a:xfrm>
          <a:prstGeom prst="rect">
            <a:avLst/>
          </a:prstGeom>
        </p:spPr>
      </p:pic>
    </p:spTree>
    <p:extLst>
      <p:ext uri="{BB962C8B-B14F-4D97-AF65-F5344CB8AC3E}">
        <p14:creationId xmlns:p14="http://schemas.microsoft.com/office/powerpoint/2010/main" val="32971574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B5EE0-1813-2BED-9035-86F4543C1FC4}"/>
              </a:ext>
            </a:extLst>
          </p:cNvPr>
          <p:cNvSpPr>
            <a:spLocks noGrp="1"/>
          </p:cNvSpPr>
          <p:nvPr>
            <p:ph type="title"/>
          </p:nvPr>
        </p:nvSpPr>
        <p:spPr>
          <a:xfrm>
            <a:off x="1154954" y="1513840"/>
            <a:ext cx="8761413" cy="166792"/>
          </a:xfrm>
        </p:spPr>
        <p:txBody>
          <a:bodyPr/>
          <a:lstStyle/>
          <a:p>
            <a:r>
              <a:rPr lang="en-US" b="1" dirty="0"/>
              <a:t>WAN(Wide Area Network)</a:t>
            </a:r>
            <a:br>
              <a:rPr lang="en-US" dirty="0"/>
            </a:br>
            <a:endParaRPr lang="en-PK" dirty="0"/>
          </a:p>
        </p:txBody>
      </p:sp>
      <p:sp>
        <p:nvSpPr>
          <p:cNvPr id="3" name="Content Placeholder 2">
            <a:extLst>
              <a:ext uri="{FF2B5EF4-FFF2-40B4-BE49-F238E27FC236}">
                <a16:creationId xmlns:a16="http://schemas.microsoft.com/office/drawing/2014/main" id="{5B120D93-5EC3-FB24-CECA-584505FAA797}"/>
              </a:ext>
            </a:extLst>
          </p:cNvPr>
          <p:cNvSpPr>
            <a:spLocks noGrp="1"/>
          </p:cNvSpPr>
          <p:nvPr>
            <p:ph idx="1"/>
          </p:nvPr>
        </p:nvSpPr>
        <p:spPr>
          <a:xfrm>
            <a:off x="494556" y="2390140"/>
            <a:ext cx="6448112" cy="3416300"/>
          </a:xfrm>
        </p:spPr>
        <p:txBody>
          <a:bodyPr>
            <a:normAutofit fontScale="92500" lnSpcReduction="10000"/>
          </a:bodyPr>
          <a:lstStyle/>
          <a:p>
            <a:pPr algn="just"/>
            <a:r>
              <a:rPr lang="en-US" b="0" i="0" dirty="0">
                <a:solidFill>
                  <a:srgbClr val="333333"/>
                </a:solidFill>
                <a:effectLst/>
                <a:latin typeface="Montserrat" panose="00000500000000000000" pitchFamily="2" charset="0"/>
              </a:rPr>
              <a:t>A Wide Area Network is a network that extends over a large geographical area such as states or countries.</a:t>
            </a:r>
          </a:p>
          <a:p>
            <a:pPr algn="just"/>
            <a:r>
              <a:rPr lang="en-US" b="0" i="0" dirty="0">
                <a:solidFill>
                  <a:srgbClr val="333333"/>
                </a:solidFill>
                <a:effectLst/>
                <a:latin typeface="Montserrat" panose="00000500000000000000" pitchFamily="2" charset="0"/>
              </a:rPr>
              <a:t>A Wide Area Network is quite bigger network than the LAN.</a:t>
            </a:r>
          </a:p>
          <a:p>
            <a:pPr algn="just"/>
            <a:r>
              <a:rPr lang="en-US" b="0" i="0" dirty="0">
                <a:solidFill>
                  <a:srgbClr val="333333"/>
                </a:solidFill>
                <a:effectLst/>
                <a:latin typeface="Montserrat" panose="00000500000000000000" pitchFamily="2" charset="0"/>
              </a:rPr>
              <a:t>A Wide Area Network is not limited to a single location, but it spans over a large geographical area through a telephone line, fiber optic cable or satellite links.</a:t>
            </a:r>
          </a:p>
          <a:p>
            <a:pPr algn="just"/>
            <a:r>
              <a:rPr lang="en-US" b="0" i="0" dirty="0">
                <a:solidFill>
                  <a:srgbClr val="333333"/>
                </a:solidFill>
                <a:effectLst/>
                <a:latin typeface="Montserrat" panose="00000500000000000000" pitchFamily="2" charset="0"/>
              </a:rPr>
              <a:t>The internet is one of the biggest WAN in the world.</a:t>
            </a:r>
          </a:p>
          <a:p>
            <a:pPr algn="just"/>
            <a:r>
              <a:rPr lang="en-US" b="0" i="0" dirty="0">
                <a:solidFill>
                  <a:srgbClr val="333333"/>
                </a:solidFill>
                <a:effectLst/>
                <a:latin typeface="Montserrat" panose="00000500000000000000" pitchFamily="2" charset="0"/>
              </a:rPr>
              <a:t>A Wide Area Network is widely used in the field of Business, government, and education</a:t>
            </a:r>
          </a:p>
          <a:p>
            <a:endParaRPr lang="en-PK" dirty="0"/>
          </a:p>
        </p:txBody>
      </p:sp>
      <p:pic>
        <p:nvPicPr>
          <p:cNvPr id="4" name="Picture 3">
            <a:extLst>
              <a:ext uri="{FF2B5EF4-FFF2-40B4-BE49-F238E27FC236}">
                <a16:creationId xmlns:a16="http://schemas.microsoft.com/office/drawing/2014/main" id="{F0BE0BBA-4F2E-5661-640C-15964D91799E}"/>
              </a:ext>
            </a:extLst>
          </p:cNvPr>
          <p:cNvPicPr>
            <a:picLocks noChangeAspect="1"/>
          </p:cNvPicPr>
          <p:nvPr/>
        </p:nvPicPr>
        <p:blipFill>
          <a:blip r:embed="rId2"/>
          <a:stretch>
            <a:fillRect/>
          </a:stretch>
        </p:blipFill>
        <p:spPr>
          <a:xfrm>
            <a:off x="7010400" y="2390140"/>
            <a:ext cx="5105400" cy="3696653"/>
          </a:xfrm>
          <a:prstGeom prst="rect">
            <a:avLst/>
          </a:prstGeom>
        </p:spPr>
      </p:pic>
    </p:spTree>
    <p:extLst>
      <p:ext uri="{BB962C8B-B14F-4D97-AF65-F5344CB8AC3E}">
        <p14:creationId xmlns:p14="http://schemas.microsoft.com/office/powerpoint/2010/main" val="25361484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PAN(Personal Area Network)</a:t>
            </a:r>
          </a:p>
        </p:txBody>
      </p:sp>
      <p:sp>
        <p:nvSpPr>
          <p:cNvPr id="3" name="Content Placeholder 2"/>
          <p:cNvSpPr>
            <a:spLocks noGrp="1"/>
          </p:cNvSpPr>
          <p:nvPr>
            <p:ph idx="1"/>
          </p:nvPr>
        </p:nvSpPr>
        <p:spPr>
          <a:xfrm>
            <a:off x="477621" y="2468032"/>
            <a:ext cx="5232594" cy="3416300"/>
          </a:xfrm>
        </p:spPr>
        <p:txBody>
          <a:bodyPr>
            <a:normAutofit/>
          </a:bodyPr>
          <a:lstStyle/>
          <a:p>
            <a:pPr algn="just"/>
            <a:r>
              <a:rPr lang="en-US" sz="1600" i="0" dirty="0">
                <a:solidFill>
                  <a:schemeClr val="tx1"/>
                </a:solidFill>
                <a:effectLst/>
              </a:rPr>
              <a:t>Personal Area Network is used for connecting the computer devices of personal use is known as Personal Area Network.</a:t>
            </a:r>
          </a:p>
          <a:p>
            <a:r>
              <a:rPr lang="en-US" sz="1600" i="0" dirty="0">
                <a:solidFill>
                  <a:schemeClr val="tx1"/>
                </a:solidFill>
                <a:effectLst/>
              </a:rPr>
              <a:t>Personal computer devices that are used to develop the personal area network are the laptop, mobile phones, media player and play stations.</a:t>
            </a:r>
          </a:p>
          <a:p>
            <a:r>
              <a:rPr lang="en-US" sz="1600" b="0" i="0" dirty="0">
                <a:solidFill>
                  <a:srgbClr val="333333"/>
                </a:solidFill>
                <a:effectLst/>
                <a:latin typeface="Montserrat" panose="00000500000000000000" pitchFamily="2" charset="0"/>
              </a:rPr>
              <a:t>Personal Area Network covers an area of </a:t>
            </a:r>
            <a:r>
              <a:rPr lang="en-US" sz="1600" i="0" dirty="0">
                <a:solidFill>
                  <a:srgbClr val="333333"/>
                </a:solidFill>
                <a:effectLst/>
              </a:rPr>
              <a:t>30 feet</a:t>
            </a:r>
            <a:endParaRPr lang="en-US" sz="1600" dirty="0">
              <a:solidFill>
                <a:schemeClr val="tx1"/>
              </a:solidFill>
            </a:endParaRPr>
          </a:p>
        </p:txBody>
      </p:sp>
      <p:pic>
        <p:nvPicPr>
          <p:cNvPr id="4" name="Picture 3">
            <a:extLst>
              <a:ext uri="{FF2B5EF4-FFF2-40B4-BE49-F238E27FC236}">
                <a16:creationId xmlns:a16="http://schemas.microsoft.com/office/drawing/2014/main" id="{F52BE518-B06B-35A2-3703-A7A18A80C60F}"/>
              </a:ext>
            </a:extLst>
          </p:cNvPr>
          <p:cNvPicPr>
            <a:picLocks noChangeAspect="1"/>
          </p:cNvPicPr>
          <p:nvPr/>
        </p:nvPicPr>
        <p:blipFill>
          <a:blip r:embed="rId2"/>
          <a:stretch>
            <a:fillRect/>
          </a:stretch>
        </p:blipFill>
        <p:spPr>
          <a:xfrm>
            <a:off x="6637337" y="2468032"/>
            <a:ext cx="4810125" cy="3190875"/>
          </a:xfrm>
          <a:prstGeom prst="rect">
            <a:avLst/>
          </a:prstGeom>
        </p:spPr>
      </p:pic>
    </p:spTree>
    <p:extLst>
      <p:ext uri="{BB962C8B-B14F-4D97-AF65-F5344CB8AC3E}">
        <p14:creationId xmlns:p14="http://schemas.microsoft.com/office/powerpoint/2010/main" val="28523040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Virtual Private Network</a:t>
            </a:r>
            <a:r>
              <a:rPr lang="en-US" dirty="0"/>
              <a:t> </a:t>
            </a:r>
          </a:p>
        </p:txBody>
      </p:sp>
      <p:sp>
        <p:nvSpPr>
          <p:cNvPr id="3" name="Content Placeholder 2"/>
          <p:cNvSpPr>
            <a:spLocks noGrp="1"/>
          </p:cNvSpPr>
          <p:nvPr>
            <p:ph idx="1"/>
          </p:nvPr>
        </p:nvSpPr>
        <p:spPr>
          <a:xfrm>
            <a:off x="490874" y="2357966"/>
            <a:ext cx="6663460" cy="3416300"/>
          </a:xfrm>
        </p:spPr>
        <p:txBody>
          <a:bodyPr>
            <a:normAutofit/>
          </a:bodyPr>
          <a:lstStyle/>
          <a:p>
            <a:pPr marL="0" indent="0" algn="l">
              <a:buNone/>
            </a:pPr>
            <a:r>
              <a:rPr lang="en-US" sz="1600" b="1" i="0" dirty="0">
                <a:solidFill>
                  <a:schemeClr val="accent1"/>
                </a:solidFill>
                <a:effectLst/>
              </a:rPr>
              <a:t>Virtual Private Network</a:t>
            </a:r>
          </a:p>
          <a:p>
            <a:pPr algn="l"/>
            <a:r>
              <a:rPr lang="en-US" sz="1600" b="0" i="0" dirty="0">
                <a:solidFill>
                  <a:srgbClr val="000000"/>
                </a:solidFill>
                <a:effectLst/>
              </a:rPr>
              <a:t>It allows you to connect your computer to a private network, creating an encrypted connection that masks your IP address to securely share data and surf the web, protecting your identity online.</a:t>
            </a:r>
          </a:p>
          <a:p>
            <a:pPr algn="l"/>
            <a:r>
              <a:rPr lang="en-US" sz="1600" b="0" i="0" dirty="0">
                <a:solidFill>
                  <a:srgbClr val="000000"/>
                </a:solidFill>
                <a:effectLst/>
              </a:rPr>
              <a:t>A virtual private network, or VPN, is an encrypted connection over the Internet from a device to a network.</a:t>
            </a:r>
          </a:p>
          <a:p>
            <a:pPr algn="l"/>
            <a:r>
              <a:rPr lang="en-US" sz="1600" dirty="0">
                <a:solidFill>
                  <a:srgbClr val="000000"/>
                </a:solidFill>
              </a:rPr>
              <a:t>It uses public network such as internet to connect computers.</a:t>
            </a:r>
            <a:endParaRPr lang="en-US" sz="1600" b="0" i="0" dirty="0">
              <a:solidFill>
                <a:srgbClr val="000000"/>
              </a:solidFill>
              <a:effectLst/>
            </a:endParaRPr>
          </a:p>
        </p:txBody>
      </p:sp>
      <p:pic>
        <p:nvPicPr>
          <p:cNvPr id="6" name="Picture 5">
            <a:extLst>
              <a:ext uri="{FF2B5EF4-FFF2-40B4-BE49-F238E27FC236}">
                <a16:creationId xmlns:a16="http://schemas.microsoft.com/office/drawing/2014/main" id="{112B4C15-BF64-396C-12B6-551BD78754AB}"/>
              </a:ext>
            </a:extLst>
          </p:cNvPr>
          <p:cNvPicPr>
            <a:picLocks noChangeAspect="1"/>
          </p:cNvPicPr>
          <p:nvPr/>
        </p:nvPicPr>
        <p:blipFill>
          <a:blip r:embed="rId2"/>
          <a:stretch>
            <a:fillRect/>
          </a:stretch>
        </p:blipFill>
        <p:spPr>
          <a:xfrm>
            <a:off x="7052733" y="3429000"/>
            <a:ext cx="4648394" cy="2345266"/>
          </a:xfrm>
          <a:prstGeom prst="rect">
            <a:avLst/>
          </a:prstGeom>
        </p:spPr>
      </p:pic>
    </p:spTree>
    <p:extLst>
      <p:ext uri="{BB962C8B-B14F-4D97-AF65-F5344CB8AC3E}">
        <p14:creationId xmlns:p14="http://schemas.microsoft.com/office/powerpoint/2010/main" val="13770486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A09AE-0080-9FD4-98F0-7DBAA76B35A3}"/>
              </a:ext>
            </a:extLst>
          </p:cNvPr>
          <p:cNvSpPr>
            <a:spLocks noGrp="1"/>
          </p:cNvSpPr>
          <p:nvPr>
            <p:ph type="title"/>
          </p:nvPr>
        </p:nvSpPr>
        <p:spPr/>
        <p:txBody>
          <a:bodyPr/>
          <a:lstStyle/>
          <a:p>
            <a:r>
              <a:rPr lang="en-US" b="1" dirty="0"/>
              <a:t>Network Topologies</a:t>
            </a:r>
            <a:endParaRPr lang="en-PK" b="1" dirty="0"/>
          </a:p>
        </p:txBody>
      </p:sp>
      <p:sp>
        <p:nvSpPr>
          <p:cNvPr id="3" name="Content Placeholder 2">
            <a:extLst>
              <a:ext uri="{FF2B5EF4-FFF2-40B4-BE49-F238E27FC236}">
                <a16:creationId xmlns:a16="http://schemas.microsoft.com/office/drawing/2014/main" id="{862787BF-FC51-FFF0-EEE5-907BD80E4D0C}"/>
              </a:ext>
            </a:extLst>
          </p:cNvPr>
          <p:cNvSpPr>
            <a:spLocks noGrp="1"/>
          </p:cNvSpPr>
          <p:nvPr>
            <p:ph idx="1"/>
          </p:nvPr>
        </p:nvSpPr>
        <p:spPr>
          <a:xfrm>
            <a:off x="503021" y="2374899"/>
            <a:ext cx="6431179" cy="3890433"/>
          </a:xfrm>
        </p:spPr>
        <p:txBody>
          <a:bodyPr>
            <a:normAutofit/>
          </a:bodyPr>
          <a:lstStyle/>
          <a:p>
            <a:pPr>
              <a:lnSpc>
                <a:spcPct val="80000"/>
              </a:lnSpc>
            </a:pPr>
            <a:endParaRPr lang="en-US" sz="1600" b="1" dirty="0">
              <a:solidFill>
                <a:schemeClr val="accent1"/>
              </a:solidFill>
            </a:endParaRPr>
          </a:p>
          <a:p>
            <a:pPr marL="0" indent="0">
              <a:lnSpc>
                <a:spcPct val="80000"/>
              </a:lnSpc>
              <a:buNone/>
            </a:pPr>
            <a:r>
              <a:rPr lang="en-US" sz="1600" b="1" dirty="0">
                <a:solidFill>
                  <a:schemeClr val="accent1"/>
                </a:solidFill>
              </a:rPr>
              <a:t>Bus Topology</a:t>
            </a:r>
            <a:endParaRPr lang="en-US" sz="1600" dirty="0">
              <a:solidFill>
                <a:schemeClr val="tx1"/>
              </a:solidFill>
            </a:endParaRPr>
          </a:p>
          <a:p>
            <a:pPr>
              <a:lnSpc>
                <a:spcPct val="80000"/>
              </a:lnSpc>
            </a:pPr>
            <a:r>
              <a:rPr lang="en-US" sz="1600" dirty="0">
                <a:solidFill>
                  <a:schemeClr val="tx1"/>
                </a:solidFill>
              </a:rPr>
              <a:t>This type of network was widely used in the 1980’s </a:t>
            </a:r>
          </a:p>
          <a:p>
            <a:pPr>
              <a:lnSpc>
                <a:spcPct val="80000"/>
              </a:lnSpc>
            </a:pPr>
            <a:r>
              <a:rPr lang="en-US" sz="1600" dirty="0">
                <a:solidFill>
                  <a:schemeClr val="tx1"/>
                </a:solidFill>
              </a:rPr>
              <a:t>Each computer communicates to other computers on the network independently this is referred to as  PEER-TO-PEER networking. </a:t>
            </a:r>
          </a:p>
          <a:p>
            <a:pPr>
              <a:lnSpc>
                <a:spcPct val="80000"/>
              </a:lnSpc>
            </a:pPr>
            <a:r>
              <a:rPr lang="en-US" sz="1600" dirty="0">
                <a:solidFill>
                  <a:schemeClr val="tx1"/>
                </a:solidFill>
              </a:rPr>
              <a:t>Both ends of the bus must be terminated with a terminating resistor.</a:t>
            </a:r>
            <a:br>
              <a:rPr lang="en-US" sz="1600" dirty="0">
                <a:solidFill>
                  <a:schemeClr val="tx1"/>
                </a:solidFill>
              </a:rPr>
            </a:br>
            <a:r>
              <a:rPr lang="en-US" sz="1600" dirty="0">
                <a:solidFill>
                  <a:schemeClr val="tx1"/>
                </a:solidFill>
              </a:rPr>
              <a:t>Terminators stop signals after reaching end of wire  to Prevent signal bounce.</a:t>
            </a:r>
          </a:p>
          <a:p>
            <a:pPr marL="0" indent="0">
              <a:lnSpc>
                <a:spcPct val="80000"/>
              </a:lnSpc>
              <a:buNone/>
            </a:pPr>
            <a:endParaRPr lang="en-US" sz="1600" dirty="0">
              <a:solidFill>
                <a:schemeClr val="tx1"/>
              </a:solidFill>
            </a:endParaRPr>
          </a:p>
          <a:p>
            <a:pPr>
              <a:lnSpc>
                <a:spcPct val="80000"/>
              </a:lnSpc>
            </a:pPr>
            <a:r>
              <a:rPr lang="en-US" sz="1300" b="1" dirty="0">
                <a:solidFill>
                  <a:srgbClr val="FF0000"/>
                </a:solidFill>
              </a:rPr>
              <a:t>Difficult</a:t>
            </a:r>
            <a:r>
              <a:rPr lang="en-US" sz="1300" dirty="0">
                <a:solidFill>
                  <a:schemeClr val="accent1"/>
                </a:solidFill>
              </a:rPr>
              <a:t> </a:t>
            </a:r>
            <a:r>
              <a:rPr lang="en-US" sz="1300" dirty="0">
                <a:solidFill>
                  <a:schemeClr val="tx1"/>
                </a:solidFill>
              </a:rPr>
              <a:t>to administer/troubleshoot .</a:t>
            </a:r>
          </a:p>
          <a:p>
            <a:pPr>
              <a:lnSpc>
                <a:spcPct val="80000"/>
              </a:lnSpc>
            </a:pPr>
            <a:r>
              <a:rPr lang="en-US" sz="1300" dirty="0">
                <a:solidFill>
                  <a:schemeClr val="tx1"/>
                </a:solidFill>
              </a:rPr>
              <a:t>A </a:t>
            </a:r>
            <a:r>
              <a:rPr lang="en-US" sz="1300" b="1" dirty="0">
                <a:solidFill>
                  <a:srgbClr val="FF0000"/>
                </a:solidFill>
              </a:rPr>
              <a:t>cable break </a:t>
            </a:r>
            <a:r>
              <a:rPr lang="en-US" sz="1300" dirty="0">
                <a:solidFill>
                  <a:schemeClr val="tx1"/>
                </a:solidFill>
              </a:rPr>
              <a:t>can disable the entire network; no redundancy</a:t>
            </a:r>
            <a:r>
              <a:rPr lang="en-US" sz="1300" dirty="0">
                <a:solidFill>
                  <a:schemeClr val="accent1"/>
                </a:solidFill>
              </a:rPr>
              <a:t>. </a:t>
            </a:r>
          </a:p>
          <a:p>
            <a:pPr>
              <a:lnSpc>
                <a:spcPct val="80000"/>
              </a:lnSpc>
            </a:pPr>
            <a:r>
              <a:rPr lang="en-US" sz="1300" dirty="0">
                <a:solidFill>
                  <a:schemeClr val="tx1"/>
                </a:solidFill>
              </a:rPr>
              <a:t>Performance degrades as </a:t>
            </a:r>
            <a:r>
              <a:rPr lang="en-US" sz="1300" b="1" dirty="0">
                <a:solidFill>
                  <a:srgbClr val="FF0000"/>
                </a:solidFill>
              </a:rPr>
              <a:t>additional computers</a:t>
            </a:r>
            <a:r>
              <a:rPr lang="en-US" sz="1300" dirty="0">
                <a:solidFill>
                  <a:srgbClr val="FF0000"/>
                </a:solidFill>
              </a:rPr>
              <a:t> </a:t>
            </a:r>
            <a:r>
              <a:rPr lang="en-US" sz="1300" dirty="0">
                <a:solidFill>
                  <a:schemeClr val="tx1"/>
                </a:solidFill>
              </a:rPr>
              <a:t>are added. </a:t>
            </a:r>
          </a:p>
          <a:p>
            <a:pPr>
              <a:lnSpc>
                <a:spcPct val="80000"/>
              </a:lnSpc>
            </a:pPr>
            <a:endParaRPr lang="en-US" sz="1600" dirty="0">
              <a:solidFill>
                <a:schemeClr val="tx1"/>
              </a:solidFill>
            </a:endParaRPr>
          </a:p>
          <a:p>
            <a:endParaRPr lang="en-PK" dirty="0"/>
          </a:p>
        </p:txBody>
      </p:sp>
      <p:pic>
        <p:nvPicPr>
          <p:cNvPr id="4" name="Picture 3">
            <a:extLst>
              <a:ext uri="{FF2B5EF4-FFF2-40B4-BE49-F238E27FC236}">
                <a16:creationId xmlns:a16="http://schemas.microsoft.com/office/drawing/2014/main" id="{26EAE7D3-FB99-E0C8-6EB0-502DFDEEB937}"/>
              </a:ext>
            </a:extLst>
          </p:cNvPr>
          <p:cNvPicPr>
            <a:picLocks noChangeAspect="1"/>
          </p:cNvPicPr>
          <p:nvPr/>
        </p:nvPicPr>
        <p:blipFill>
          <a:blip r:embed="rId2"/>
          <a:stretch>
            <a:fillRect/>
          </a:stretch>
        </p:blipFill>
        <p:spPr>
          <a:xfrm>
            <a:off x="6180667" y="4560669"/>
            <a:ext cx="5757333" cy="2297331"/>
          </a:xfrm>
          <a:prstGeom prst="rect">
            <a:avLst/>
          </a:prstGeom>
        </p:spPr>
      </p:pic>
    </p:spTree>
    <p:extLst>
      <p:ext uri="{BB962C8B-B14F-4D97-AF65-F5344CB8AC3E}">
        <p14:creationId xmlns:p14="http://schemas.microsoft.com/office/powerpoint/2010/main" val="29285306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BE644-7294-BBF9-0C5A-C4C717EAC8D2}"/>
              </a:ext>
            </a:extLst>
          </p:cNvPr>
          <p:cNvSpPr>
            <a:spLocks noGrp="1"/>
          </p:cNvSpPr>
          <p:nvPr>
            <p:ph type="title"/>
          </p:nvPr>
        </p:nvSpPr>
        <p:spPr/>
        <p:txBody>
          <a:bodyPr/>
          <a:lstStyle/>
          <a:p>
            <a:r>
              <a:rPr lang="en-US" b="1" dirty="0"/>
              <a:t>Ring Topology</a:t>
            </a:r>
            <a:endParaRPr lang="en-PK" b="1" dirty="0"/>
          </a:p>
        </p:txBody>
      </p:sp>
      <p:sp>
        <p:nvSpPr>
          <p:cNvPr id="3" name="Content Placeholder 2">
            <a:extLst>
              <a:ext uri="{FF2B5EF4-FFF2-40B4-BE49-F238E27FC236}">
                <a16:creationId xmlns:a16="http://schemas.microsoft.com/office/drawing/2014/main" id="{6823AEF7-C25B-9F14-7972-3F03A9172BEC}"/>
              </a:ext>
            </a:extLst>
          </p:cNvPr>
          <p:cNvSpPr>
            <a:spLocks noGrp="1"/>
          </p:cNvSpPr>
          <p:nvPr>
            <p:ph idx="1"/>
          </p:nvPr>
        </p:nvSpPr>
        <p:spPr>
          <a:xfrm>
            <a:off x="511487" y="2468032"/>
            <a:ext cx="6761380" cy="3416300"/>
          </a:xfrm>
        </p:spPr>
        <p:txBody>
          <a:bodyPr>
            <a:normAutofit fontScale="77500" lnSpcReduction="20000"/>
          </a:bodyPr>
          <a:lstStyle/>
          <a:p>
            <a:pPr marL="0" indent="0">
              <a:buNone/>
            </a:pPr>
            <a:r>
              <a:rPr lang="en-US" sz="1800" b="1" dirty="0">
                <a:solidFill>
                  <a:schemeClr val="accent1"/>
                </a:solidFill>
              </a:rPr>
              <a:t>Ring Topology</a:t>
            </a:r>
          </a:p>
          <a:p>
            <a:r>
              <a:rPr lang="en-US" sz="1600" dirty="0">
                <a:solidFill>
                  <a:schemeClr val="tx1"/>
                </a:solidFill>
              </a:rPr>
              <a:t>In Ring topology each node is connected to the two nearest nodes so the entire network forms a circle. </a:t>
            </a:r>
          </a:p>
          <a:p>
            <a:r>
              <a:rPr lang="en-US" sz="1600" dirty="0">
                <a:solidFill>
                  <a:schemeClr val="tx1"/>
                </a:solidFill>
              </a:rPr>
              <a:t>Data only travels in one direction on a Ring network.</a:t>
            </a:r>
          </a:p>
          <a:p>
            <a:r>
              <a:rPr lang="en-US" sz="1600" dirty="0">
                <a:solidFill>
                  <a:schemeClr val="tx1"/>
                </a:solidFill>
              </a:rPr>
              <a:t>Sending and receiving of data takes place by the help of TOKEN</a:t>
            </a:r>
          </a:p>
          <a:p>
            <a:r>
              <a:rPr lang="en-US" sz="1600" dirty="0">
                <a:solidFill>
                  <a:schemeClr val="tx1"/>
                </a:solidFill>
              </a:rPr>
              <a:t>Token contains a piece of information which along with data is sent by the source computer the recipients NIC address is attached to the message.</a:t>
            </a:r>
          </a:p>
          <a:p>
            <a:pPr eaLnBrk="1" hangingPunct="1"/>
            <a:r>
              <a:rPr lang="en-US" sz="1600" dirty="0">
                <a:solidFill>
                  <a:schemeClr val="tx1"/>
                </a:solidFill>
              </a:rPr>
              <a:t>This token then passes to next node, which checks if the signal is intended to it.</a:t>
            </a:r>
          </a:p>
          <a:p>
            <a:r>
              <a:rPr lang="en-US" sz="1600" b="1" dirty="0">
                <a:solidFill>
                  <a:srgbClr val="FF0000"/>
                </a:solidFill>
              </a:rPr>
              <a:t>Performance</a:t>
            </a:r>
            <a:r>
              <a:rPr lang="en-US" sz="1600" b="1" dirty="0"/>
              <a:t> is better than that of </a:t>
            </a:r>
            <a:r>
              <a:rPr lang="en-US" sz="1600" b="1" dirty="0">
                <a:solidFill>
                  <a:srgbClr val="FF0000"/>
                </a:solidFill>
              </a:rPr>
              <a:t>Bus topology.</a:t>
            </a:r>
          </a:p>
          <a:p>
            <a:r>
              <a:rPr lang="en-US" sz="1600" b="1" dirty="0"/>
              <a:t>Each packet of data must </a:t>
            </a:r>
            <a:r>
              <a:rPr lang="en-US" sz="1600" b="1" dirty="0">
                <a:solidFill>
                  <a:srgbClr val="FF0000"/>
                </a:solidFill>
              </a:rPr>
              <a:t>pass through all the computers </a:t>
            </a:r>
            <a:r>
              <a:rPr lang="en-US" sz="1600" b="1" dirty="0"/>
              <a:t>between source and destination, slower than star topology.</a:t>
            </a:r>
          </a:p>
          <a:p>
            <a:r>
              <a:rPr lang="en-US" sz="1600" b="1" dirty="0"/>
              <a:t>If one workstation or </a:t>
            </a:r>
            <a:r>
              <a:rPr lang="en-US" sz="1600" b="1" dirty="0">
                <a:solidFill>
                  <a:srgbClr val="FF0000"/>
                </a:solidFill>
              </a:rPr>
              <a:t>port goes</a:t>
            </a:r>
            <a:r>
              <a:rPr lang="en-US" sz="1600" b="1" dirty="0"/>
              <a:t> down, the </a:t>
            </a:r>
            <a:r>
              <a:rPr lang="en-US" sz="1600" b="1" dirty="0">
                <a:solidFill>
                  <a:srgbClr val="FF0000"/>
                </a:solidFill>
              </a:rPr>
              <a:t>entire network </a:t>
            </a:r>
            <a:r>
              <a:rPr lang="en-US" sz="1600" b="1" dirty="0"/>
              <a:t>gets </a:t>
            </a:r>
            <a:r>
              <a:rPr lang="en-US" sz="1600" b="1" dirty="0">
                <a:solidFill>
                  <a:srgbClr val="FF0000"/>
                </a:solidFill>
              </a:rPr>
              <a:t>affected.</a:t>
            </a:r>
          </a:p>
          <a:p>
            <a:r>
              <a:rPr lang="en-US" sz="1600" b="1" dirty="0"/>
              <a:t>Requires </a:t>
            </a:r>
            <a:r>
              <a:rPr lang="en-US" sz="1600" b="1" dirty="0">
                <a:solidFill>
                  <a:srgbClr val="FF0000"/>
                </a:solidFill>
              </a:rPr>
              <a:t>more</a:t>
            </a:r>
            <a:r>
              <a:rPr lang="en-US" sz="1600" b="1" dirty="0"/>
              <a:t> cable and </a:t>
            </a:r>
            <a:r>
              <a:rPr lang="en-US" sz="1600" b="1" dirty="0">
                <a:solidFill>
                  <a:srgbClr val="FF0000"/>
                </a:solidFill>
              </a:rPr>
              <a:t>network equipment </a:t>
            </a:r>
            <a:r>
              <a:rPr lang="en-US" sz="1600" b="1" dirty="0"/>
              <a:t>at the start.</a:t>
            </a:r>
          </a:p>
          <a:p>
            <a:endParaRPr lang="en-US" sz="1600" b="1" dirty="0">
              <a:solidFill>
                <a:srgbClr val="FF0000"/>
              </a:solidFill>
            </a:endParaRPr>
          </a:p>
          <a:p>
            <a:endParaRPr lang="en-US" sz="1600" b="1" dirty="0">
              <a:solidFill>
                <a:srgbClr val="FF0000"/>
              </a:solidFill>
            </a:endParaRPr>
          </a:p>
          <a:p>
            <a:endParaRPr lang="en-US" sz="1600" dirty="0">
              <a:solidFill>
                <a:schemeClr val="tx1"/>
              </a:solidFill>
            </a:endParaRPr>
          </a:p>
          <a:p>
            <a:pPr marL="0" indent="0">
              <a:buNone/>
            </a:pPr>
            <a:endParaRPr lang="en-US" sz="1800" dirty="0">
              <a:solidFill>
                <a:schemeClr val="tx1"/>
              </a:solidFill>
            </a:endParaRPr>
          </a:p>
          <a:p>
            <a:endParaRPr lang="en-PK" dirty="0"/>
          </a:p>
        </p:txBody>
      </p:sp>
      <p:pic>
        <p:nvPicPr>
          <p:cNvPr id="4" name="Picture 3">
            <a:extLst>
              <a:ext uri="{FF2B5EF4-FFF2-40B4-BE49-F238E27FC236}">
                <a16:creationId xmlns:a16="http://schemas.microsoft.com/office/drawing/2014/main" id="{DB7279CE-F764-1469-0AC4-2CB4801208D0}"/>
              </a:ext>
            </a:extLst>
          </p:cNvPr>
          <p:cNvPicPr>
            <a:picLocks noChangeAspect="1"/>
          </p:cNvPicPr>
          <p:nvPr/>
        </p:nvPicPr>
        <p:blipFill>
          <a:blip r:embed="rId2"/>
          <a:stretch>
            <a:fillRect/>
          </a:stretch>
        </p:blipFill>
        <p:spPr>
          <a:xfrm>
            <a:off x="7652016" y="2536793"/>
            <a:ext cx="3627434" cy="3664014"/>
          </a:xfrm>
          <a:prstGeom prst="rect">
            <a:avLst/>
          </a:prstGeom>
        </p:spPr>
      </p:pic>
    </p:spTree>
    <p:extLst>
      <p:ext uri="{BB962C8B-B14F-4D97-AF65-F5344CB8AC3E}">
        <p14:creationId xmlns:p14="http://schemas.microsoft.com/office/powerpoint/2010/main" val="33887500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654A-5F82-C64D-50AF-2F2DB2283437}"/>
              </a:ext>
            </a:extLst>
          </p:cNvPr>
          <p:cNvSpPr>
            <a:spLocks noGrp="1"/>
          </p:cNvSpPr>
          <p:nvPr>
            <p:ph type="title"/>
          </p:nvPr>
        </p:nvSpPr>
        <p:spPr/>
        <p:txBody>
          <a:bodyPr/>
          <a:lstStyle/>
          <a:p>
            <a:r>
              <a:rPr lang="en-US" b="1" dirty="0"/>
              <a:t>Star Topology</a:t>
            </a:r>
            <a:endParaRPr lang="en-PK" b="1" dirty="0"/>
          </a:p>
        </p:txBody>
      </p:sp>
      <p:sp>
        <p:nvSpPr>
          <p:cNvPr id="3" name="Content Placeholder 2">
            <a:extLst>
              <a:ext uri="{FF2B5EF4-FFF2-40B4-BE49-F238E27FC236}">
                <a16:creationId xmlns:a16="http://schemas.microsoft.com/office/drawing/2014/main" id="{A4797445-D1E7-8693-F646-5AFF9F5F861F}"/>
              </a:ext>
            </a:extLst>
          </p:cNvPr>
          <p:cNvSpPr>
            <a:spLocks noGrp="1"/>
          </p:cNvSpPr>
          <p:nvPr>
            <p:ph idx="1"/>
          </p:nvPr>
        </p:nvSpPr>
        <p:spPr>
          <a:xfrm>
            <a:off x="457200" y="2904066"/>
            <a:ext cx="6968068" cy="3496733"/>
          </a:xfrm>
        </p:spPr>
        <p:txBody>
          <a:bodyPr>
            <a:normAutofit fontScale="85000" lnSpcReduction="20000"/>
          </a:bodyPr>
          <a:lstStyle/>
          <a:p>
            <a:pPr marL="0" indent="0">
              <a:buNone/>
            </a:pPr>
            <a:r>
              <a:rPr lang="en-US" b="1" dirty="0">
                <a:solidFill>
                  <a:schemeClr val="accent1"/>
                </a:solidFill>
              </a:rPr>
              <a:t>Star</a:t>
            </a:r>
            <a:r>
              <a:rPr lang="en-US" sz="1800" b="1" dirty="0">
                <a:solidFill>
                  <a:schemeClr val="accent1"/>
                </a:solidFill>
              </a:rPr>
              <a:t> Topology</a:t>
            </a:r>
          </a:p>
          <a:p>
            <a:endParaRPr lang="en-US" dirty="0">
              <a:solidFill>
                <a:schemeClr val="tx1"/>
              </a:solidFill>
            </a:endParaRPr>
          </a:p>
          <a:p>
            <a:r>
              <a:rPr lang="en-US" dirty="0">
                <a:solidFill>
                  <a:schemeClr val="tx1"/>
                </a:solidFill>
              </a:rPr>
              <a:t>In a Star topology every node is connected through a central device such as a Hub, Switch or Router .</a:t>
            </a:r>
          </a:p>
          <a:p>
            <a:r>
              <a:rPr lang="en-US" dirty="0">
                <a:solidFill>
                  <a:schemeClr val="tx1"/>
                </a:solidFill>
              </a:rPr>
              <a:t>Each port, and the device to which it connects, has its own dedicated bandwidth</a:t>
            </a:r>
          </a:p>
          <a:p>
            <a:pPr marL="596900" indent="-514350"/>
            <a:r>
              <a:rPr lang="en-US" sz="1800" dirty="0">
                <a:latin typeface="Verdana" panose="020B0604030504040204" pitchFamily="34" charset="0"/>
                <a:ea typeface="Verdana" panose="020B0604030504040204" pitchFamily="34" charset="0"/>
                <a:cs typeface="Verdana" panose="020B0604030504040204" pitchFamily="34" charset="0"/>
              </a:rPr>
              <a:t>Compared to Bus topology it gives far much </a:t>
            </a:r>
            <a:r>
              <a:rPr lang="en-US" sz="1800" dirty="0">
                <a:solidFill>
                  <a:srgbClr val="FF0000"/>
                </a:solidFill>
                <a:latin typeface="Verdana" panose="020B0604030504040204" pitchFamily="34" charset="0"/>
                <a:ea typeface="Verdana" panose="020B0604030504040204" pitchFamily="34" charset="0"/>
                <a:cs typeface="Verdana" panose="020B0604030504040204" pitchFamily="34" charset="0"/>
              </a:rPr>
              <a:t>better performance.</a:t>
            </a:r>
          </a:p>
          <a:p>
            <a:pPr marL="596900" indent="-514350"/>
            <a:r>
              <a:rPr lang="en-US" sz="1800" dirty="0">
                <a:solidFill>
                  <a:srgbClr val="FF0000"/>
                </a:solidFill>
                <a:latin typeface="Verdana" panose="020B0604030504040204" pitchFamily="34" charset="0"/>
                <a:ea typeface="Verdana" panose="020B0604030504040204" pitchFamily="34" charset="0"/>
                <a:cs typeface="Verdana" panose="020B0604030504040204" pitchFamily="34" charset="0"/>
              </a:rPr>
              <a:t>Easy</a:t>
            </a:r>
            <a:r>
              <a:rPr lang="en-US" sz="1800" dirty="0">
                <a:latin typeface="Verdana" panose="020B0604030504040204" pitchFamily="34" charset="0"/>
                <a:ea typeface="Verdana" panose="020B0604030504040204" pitchFamily="34" charset="0"/>
                <a:cs typeface="Verdana" panose="020B0604030504040204" pitchFamily="34" charset="0"/>
              </a:rPr>
              <a:t> to connect new nodes or devices.</a:t>
            </a:r>
          </a:p>
          <a:p>
            <a:pPr marL="596900" indent="-514350"/>
            <a:r>
              <a:rPr lang="en-US" sz="1800" dirty="0">
                <a:solidFill>
                  <a:srgbClr val="FF0000"/>
                </a:solidFill>
                <a:latin typeface="Verdana" panose="020B0604030504040204" pitchFamily="34" charset="0"/>
                <a:ea typeface="Verdana" panose="020B0604030504040204" pitchFamily="34" charset="0"/>
                <a:cs typeface="Verdana" panose="020B0604030504040204" pitchFamily="34" charset="0"/>
              </a:rPr>
              <a:t>Centralized management</a:t>
            </a:r>
            <a:r>
              <a:rPr lang="en-US" sz="1800" dirty="0">
                <a:latin typeface="Verdana" panose="020B0604030504040204" pitchFamily="34" charset="0"/>
                <a:ea typeface="Verdana" panose="020B0604030504040204" pitchFamily="34" charset="0"/>
                <a:cs typeface="Verdana" panose="020B0604030504040204" pitchFamily="34" charset="0"/>
              </a:rPr>
              <a:t>. It helps in monitoring the network.</a:t>
            </a:r>
          </a:p>
          <a:p>
            <a:pPr marL="596900" indent="-514350"/>
            <a:r>
              <a:rPr lang="en-US" sz="1800" dirty="0">
                <a:latin typeface="Verdana" panose="020B0604030504040204" pitchFamily="34" charset="0"/>
                <a:ea typeface="Verdana" panose="020B0604030504040204" pitchFamily="34" charset="0"/>
                <a:cs typeface="Verdana" panose="020B0604030504040204" pitchFamily="34" charset="0"/>
              </a:rPr>
              <a:t>Failure of one node or link doesn’t affect the rest of network.</a:t>
            </a:r>
          </a:p>
          <a:p>
            <a:pPr marL="596900" indent="-514350"/>
            <a:r>
              <a:rPr lang="en-US" sz="1800" dirty="0"/>
              <a:t>If </a:t>
            </a:r>
            <a:r>
              <a:rPr lang="en-US" sz="1800" dirty="0">
                <a:solidFill>
                  <a:srgbClr val="FF0000"/>
                </a:solidFill>
              </a:rPr>
              <a:t>central device fails </a:t>
            </a:r>
            <a:r>
              <a:rPr lang="en-US" sz="1800" dirty="0"/>
              <a:t>whole network goes down.</a:t>
            </a:r>
          </a:p>
          <a:p>
            <a:pPr marL="596900" indent="-514350"/>
            <a:endParaRPr lang="en-US" sz="1800" dirty="0">
              <a:latin typeface="Verdana" panose="020B0604030504040204" pitchFamily="34" charset="0"/>
              <a:ea typeface="Verdana" panose="020B0604030504040204" pitchFamily="34" charset="0"/>
              <a:cs typeface="Verdana" panose="020B0604030504040204" pitchFamily="34" charset="0"/>
            </a:endParaRPr>
          </a:p>
          <a:p>
            <a:endParaRPr lang="en-PK" dirty="0"/>
          </a:p>
        </p:txBody>
      </p:sp>
      <p:pic>
        <p:nvPicPr>
          <p:cNvPr id="4" name="Picture 3">
            <a:extLst>
              <a:ext uri="{FF2B5EF4-FFF2-40B4-BE49-F238E27FC236}">
                <a16:creationId xmlns:a16="http://schemas.microsoft.com/office/drawing/2014/main" id="{E9553E21-5DA9-DBA1-E6C3-BA01599E88A9}"/>
              </a:ext>
            </a:extLst>
          </p:cNvPr>
          <p:cNvPicPr>
            <a:picLocks noChangeAspect="1"/>
          </p:cNvPicPr>
          <p:nvPr/>
        </p:nvPicPr>
        <p:blipFill>
          <a:blip r:embed="rId2"/>
          <a:stretch>
            <a:fillRect/>
          </a:stretch>
        </p:blipFill>
        <p:spPr>
          <a:xfrm>
            <a:off x="7670801" y="2904066"/>
            <a:ext cx="3928532" cy="3115733"/>
          </a:xfrm>
          <a:prstGeom prst="rect">
            <a:avLst/>
          </a:prstGeom>
        </p:spPr>
      </p:pic>
    </p:spTree>
    <p:extLst>
      <p:ext uri="{BB962C8B-B14F-4D97-AF65-F5344CB8AC3E}">
        <p14:creationId xmlns:p14="http://schemas.microsoft.com/office/powerpoint/2010/main" val="34886548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CDB88-93C0-B980-3050-99A8353EBB61}"/>
              </a:ext>
            </a:extLst>
          </p:cNvPr>
          <p:cNvSpPr>
            <a:spLocks noGrp="1"/>
          </p:cNvSpPr>
          <p:nvPr>
            <p:ph type="title"/>
          </p:nvPr>
        </p:nvSpPr>
        <p:spPr/>
        <p:txBody>
          <a:bodyPr/>
          <a:lstStyle/>
          <a:p>
            <a:r>
              <a:rPr lang="en-US" b="1" dirty="0"/>
              <a:t>Mesh Topology</a:t>
            </a:r>
            <a:endParaRPr lang="en-PK" b="1" dirty="0"/>
          </a:p>
        </p:txBody>
      </p:sp>
      <p:sp>
        <p:nvSpPr>
          <p:cNvPr id="3" name="Content Placeholder 2">
            <a:extLst>
              <a:ext uri="{FF2B5EF4-FFF2-40B4-BE49-F238E27FC236}">
                <a16:creationId xmlns:a16="http://schemas.microsoft.com/office/drawing/2014/main" id="{4F53479A-5A17-0E57-C150-2251DD964397}"/>
              </a:ext>
            </a:extLst>
          </p:cNvPr>
          <p:cNvSpPr>
            <a:spLocks noGrp="1"/>
          </p:cNvSpPr>
          <p:nvPr>
            <p:ph idx="1"/>
          </p:nvPr>
        </p:nvSpPr>
        <p:spPr>
          <a:xfrm>
            <a:off x="452221" y="2468032"/>
            <a:ext cx="6405779" cy="3416300"/>
          </a:xfrm>
        </p:spPr>
        <p:txBody>
          <a:bodyPr>
            <a:normAutofit fontScale="85000" lnSpcReduction="10000"/>
          </a:bodyPr>
          <a:lstStyle/>
          <a:p>
            <a:pPr marL="0" indent="0">
              <a:buNone/>
            </a:pPr>
            <a:r>
              <a:rPr lang="en-US" b="1" dirty="0">
                <a:solidFill>
                  <a:schemeClr val="accent1"/>
                </a:solidFill>
              </a:rPr>
              <a:t>Mesh</a:t>
            </a:r>
            <a:r>
              <a:rPr lang="en-US" sz="1800" b="1" dirty="0">
                <a:solidFill>
                  <a:schemeClr val="accent1"/>
                </a:solidFill>
              </a:rPr>
              <a:t> Topology</a:t>
            </a:r>
          </a:p>
          <a:p>
            <a:pPr marL="0" indent="0">
              <a:buNone/>
            </a:pPr>
            <a:endParaRPr lang="en-US" b="1" dirty="0">
              <a:solidFill>
                <a:srgbClr val="FF0000"/>
              </a:solidFill>
            </a:endParaRPr>
          </a:p>
          <a:p>
            <a:r>
              <a:rPr lang="en-US" sz="1700" b="0" i="0" dirty="0">
                <a:solidFill>
                  <a:schemeClr val="tx1"/>
                </a:solidFill>
                <a:effectLst/>
              </a:rPr>
              <a:t>Mesh topology is a network configuration where devices are connected in a decentralized manner, forming a mesh-like structure.</a:t>
            </a:r>
          </a:p>
          <a:p>
            <a:r>
              <a:rPr lang="en-US" sz="1700" b="0" i="0" dirty="0">
                <a:solidFill>
                  <a:schemeClr val="tx1"/>
                </a:solidFill>
                <a:effectLst/>
              </a:rPr>
              <a:t> In a mesh network, each device connects directly to multiple other devices, instead of relying on a central hub or switch</a:t>
            </a:r>
          </a:p>
          <a:p>
            <a:r>
              <a:rPr lang="en-US" sz="1700" b="0" i="0" dirty="0">
                <a:solidFill>
                  <a:schemeClr val="tx1"/>
                </a:solidFill>
                <a:effectLst/>
              </a:rPr>
              <a:t>Mesh networks can provide a strong, consistent signal strength over a large area.</a:t>
            </a:r>
          </a:p>
          <a:p>
            <a:r>
              <a:rPr lang="en-US" sz="1700" b="0" i="0" dirty="0">
                <a:solidFill>
                  <a:schemeClr val="tx1"/>
                </a:solidFill>
                <a:effectLst/>
              </a:rPr>
              <a:t>Mesh networks can be easy to set up and manage.</a:t>
            </a:r>
          </a:p>
          <a:p>
            <a:pPr lvl="1"/>
            <a:r>
              <a:rPr lang="en-US" sz="1600" b="1" i="0" dirty="0">
                <a:solidFill>
                  <a:schemeClr val="tx1"/>
                </a:solidFill>
                <a:effectLst/>
              </a:rPr>
              <a:t>Mesh networks can be </a:t>
            </a:r>
            <a:r>
              <a:rPr lang="en-US" sz="1600" b="1" i="0" dirty="0">
                <a:solidFill>
                  <a:srgbClr val="FF0000"/>
                </a:solidFill>
                <a:effectLst/>
              </a:rPr>
              <a:t>expensive.</a:t>
            </a:r>
          </a:p>
          <a:p>
            <a:pPr lvl="1"/>
            <a:r>
              <a:rPr lang="en-US" sz="1600" b="1" i="0" dirty="0">
                <a:solidFill>
                  <a:schemeClr val="tx1"/>
                </a:solidFill>
                <a:effectLst/>
              </a:rPr>
              <a:t>Mesh topology can be </a:t>
            </a:r>
            <a:r>
              <a:rPr lang="en-US" sz="1600" b="1" i="0" dirty="0">
                <a:solidFill>
                  <a:srgbClr val="FF0000"/>
                </a:solidFill>
                <a:effectLst/>
              </a:rPr>
              <a:t>complex</a:t>
            </a:r>
            <a:endParaRPr lang="en-US" sz="1500" b="1" dirty="0">
              <a:solidFill>
                <a:srgbClr val="FF0000"/>
              </a:solidFill>
            </a:endParaRPr>
          </a:p>
          <a:p>
            <a:endParaRPr lang="en-PK" b="1" dirty="0">
              <a:solidFill>
                <a:schemeClr val="tx1"/>
              </a:solidFill>
            </a:endParaRPr>
          </a:p>
        </p:txBody>
      </p:sp>
      <p:pic>
        <p:nvPicPr>
          <p:cNvPr id="6" name="Picture 5">
            <a:extLst>
              <a:ext uri="{FF2B5EF4-FFF2-40B4-BE49-F238E27FC236}">
                <a16:creationId xmlns:a16="http://schemas.microsoft.com/office/drawing/2014/main" id="{ADF5D011-A146-28BC-43EC-7D7EDDDBD487}"/>
              </a:ext>
            </a:extLst>
          </p:cNvPr>
          <p:cNvPicPr>
            <a:picLocks noChangeAspect="1"/>
          </p:cNvPicPr>
          <p:nvPr/>
        </p:nvPicPr>
        <p:blipFill>
          <a:blip r:embed="rId2"/>
          <a:stretch>
            <a:fillRect/>
          </a:stretch>
        </p:blipFill>
        <p:spPr>
          <a:xfrm>
            <a:off x="7047571" y="3226884"/>
            <a:ext cx="4230029" cy="2950891"/>
          </a:xfrm>
          <a:prstGeom prst="rect">
            <a:avLst/>
          </a:prstGeom>
        </p:spPr>
      </p:pic>
    </p:spTree>
    <p:extLst>
      <p:ext uri="{BB962C8B-B14F-4D97-AF65-F5344CB8AC3E}">
        <p14:creationId xmlns:p14="http://schemas.microsoft.com/office/powerpoint/2010/main" val="11148886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0BDB-9CF3-5844-AAB0-A07CD4D5E07D}"/>
              </a:ext>
            </a:extLst>
          </p:cNvPr>
          <p:cNvSpPr>
            <a:spLocks noGrp="1"/>
          </p:cNvSpPr>
          <p:nvPr>
            <p:ph type="title"/>
          </p:nvPr>
        </p:nvSpPr>
        <p:spPr/>
        <p:txBody>
          <a:bodyPr/>
          <a:lstStyle/>
          <a:p>
            <a:r>
              <a:rPr lang="en-US" b="1" dirty="0"/>
              <a:t>Network Protocols</a:t>
            </a:r>
            <a:endParaRPr lang="en-PK" b="1" dirty="0"/>
          </a:p>
        </p:txBody>
      </p:sp>
      <p:sp>
        <p:nvSpPr>
          <p:cNvPr id="3" name="Content Placeholder 2">
            <a:extLst>
              <a:ext uri="{FF2B5EF4-FFF2-40B4-BE49-F238E27FC236}">
                <a16:creationId xmlns:a16="http://schemas.microsoft.com/office/drawing/2014/main" id="{8CEEA439-6336-57E8-1B05-597B2B36B9C8}"/>
              </a:ext>
            </a:extLst>
          </p:cNvPr>
          <p:cNvSpPr>
            <a:spLocks noGrp="1"/>
          </p:cNvSpPr>
          <p:nvPr>
            <p:ph idx="1"/>
          </p:nvPr>
        </p:nvSpPr>
        <p:spPr>
          <a:xfrm>
            <a:off x="494554" y="2258060"/>
            <a:ext cx="8825659" cy="3416300"/>
          </a:xfrm>
        </p:spPr>
        <p:txBody>
          <a:bodyPr/>
          <a:lstStyle/>
          <a:p>
            <a:r>
              <a:rPr lang="en-US" sz="2000" b="1" u="sng" dirty="0">
                <a:solidFill>
                  <a:srgbClr val="FF0000"/>
                </a:solidFill>
              </a:rPr>
              <a:t>What is a Network Protocol?</a:t>
            </a:r>
          </a:p>
          <a:p>
            <a:pPr marL="68580" indent="0">
              <a:buNone/>
            </a:pPr>
            <a:r>
              <a:rPr lang="en-US" sz="1600" dirty="0"/>
              <a:t>A protocol is a set of rules that governs the communications between computers on a network. These rules include guidelines that regulate the following characteristics of a network: access method, allowed physical topologies, types of cabling, and speed of data transfer.</a:t>
            </a:r>
          </a:p>
          <a:p>
            <a:r>
              <a:rPr lang="en-US" dirty="0"/>
              <a:t>Transmission Control Protocol (TCP)</a:t>
            </a:r>
          </a:p>
          <a:p>
            <a:r>
              <a:rPr lang="en-US" dirty="0"/>
              <a:t> User Datagram Protocol (UDP)</a:t>
            </a:r>
          </a:p>
          <a:p>
            <a:r>
              <a:rPr lang="en-US" dirty="0"/>
              <a:t> Hypertext Transfer Protocol (HTTP)</a:t>
            </a:r>
          </a:p>
          <a:p>
            <a:r>
              <a:rPr lang="en-US" dirty="0"/>
              <a:t> File Transfer Protocol (FTP )</a:t>
            </a:r>
          </a:p>
          <a:p>
            <a:endParaRPr lang="en-PK" dirty="0"/>
          </a:p>
        </p:txBody>
      </p:sp>
    </p:spTree>
    <p:extLst>
      <p:ext uri="{BB962C8B-B14F-4D97-AF65-F5344CB8AC3E}">
        <p14:creationId xmlns:p14="http://schemas.microsoft.com/office/powerpoint/2010/main" val="2813065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BF819-0154-5449-51A4-CC34098818DD}"/>
              </a:ext>
            </a:extLst>
          </p:cNvPr>
          <p:cNvSpPr>
            <a:spLocks noGrp="1"/>
          </p:cNvSpPr>
          <p:nvPr>
            <p:ph type="title"/>
          </p:nvPr>
        </p:nvSpPr>
        <p:spPr/>
        <p:txBody>
          <a:bodyPr/>
          <a:lstStyle/>
          <a:p>
            <a:r>
              <a:rPr lang="en-US" b="1" dirty="0">
                <a:solidFill>
                  <a:schemeClr val="bg1"/>
                </a:solidFill>
              </a:rPr>
              <a:t>Network Protocols</a:t>
            </a:r>
            <a:endParaRPr lang="en-PK" b="1" dirty="0">
              <a:solidFill>
                <a:schemeClr val="bg1"/>
              </a:solidFill>
            </a:endParaRPr>
          </a:p>
        </p:txBody>
      </p:sp>
      <p:sp>
        <p:nvSpPr>
          <p:cNvPr id="3" name="Content Placeholder 2">
            <a:extLst>
              <a:ext uri="{FF2B5EF4-FFF2-40B4-BE49-F238E27FC236}">
                <a16:creationId xmlns:a16="http://schemas.microsoft.com/office/drawing/2014/main" id="{E61DB6AA-BB1F-019D-58FA-E6D120BF442E}"/>
              </a:ext>
            </a:extLst>
          </p:cNvPr>
          <p:cNvSpPr>
            <a:spLocks noGrp="1"/>
          </p:cNvSpPr>
          <p:nvPr>
            <p:ph idx="1"/>
          </p:nvPr>
        </p:nvSpPr>
        <p:spPr>
          <a:xfrm>
            <a:off x="494554" y="2390140"/>
            <a:ext cx="11199606" cy="4193540"/>
          </a:xfrm>
        </p:spPr>
        <p:txBody>
          <a:bodyPr>
            <a:normAutofit/>
          </a:bodyPr>
          <a:lstStyle/>
          <a:p>
            <a:r>
              <a:rPr lang="en-US" b="1" dirty="0">
                <a:solidFill>
                  <a:srgbClr val="FF0000"/>
                </a:solidFill>
              </a:rPr>
              <a:t>TCP/IP </a:t>
            </a:r>
            <a:r>
              <a:rPr lang="en-US" dirty="0"/>
              <a:t>is the MAIN protocol of the internet. Popular also for intranets using the internet. It is also widely used on many organizational networks due to its flexibility and wide array of functionality provided. Also, it enables computers to exchange data with each other in a meaningful, organized, and efficient way.</a:t>
            </a:r>
          </a:p>
          <a:p>
            <a:r>
              <a:rPr lang="en-US" b="1" dirty="0">
                <a:solidFill>
                  <a:srgbClr val="FF0000"/>
                </a:solidFill>
              </a:rPr>
              <a:t>HTTP</a:t>
            </a:r>
            <a:r>
              <a:rPr lang="en-US" dirty="0"/>
              <a:t> provides a standard for Web browsers and servers to communicate. </a:t>
            </a:r>
          </a:p>
          <a:p>
            <a:r>
              <a:rPr lang="en-US" dirty="0"/>
              <a:t>HTTP clients (such as Web browsers) and servers communicate via HTTP request and response messages. </a:t>
            </a:r>
          </a:p>
          <a:p>
            <a:r>
              <a:rPr lang="en-US" b="1" dirty="0">
                <a:solidFill>
                  <a:srgbClr val="FF0000"/>
                </a:solidFill>
              </a:rPr>
              <a:t>FTP</a:t>
            </a:r>
            <a:r>
              <a:rPr lang="en-US" dirty="0"/>
              <a:t> allows you to transfer files between two computers on the Internet. </a:t>
            </a:r>
          </a:p>
          <a:p>
            <a:r>
              <a:rPr lang="en-US" dirty="0"/>
              <a:t>FTP supports two modes of data transfer: plain text (ASCII), and binary</a:t>
            </a:r>
          </a:p>
          <a:p>
            <a:r>
              <a:rPr lang="en-US" b="1" dirty="0">
                <a:solidFill>
                  <a:srgbClr val="FF0000"/>
                </a:solidFill>
              </a:rPr>
              <a:t>SMTP</a:t>
            </a:r>
            <a:r>
              <a:rPr lang="en-US" dirty="0"/>
              <a:t> stands for Simple Mail Transfer Protocol, which is an internet standard that allows mail servers to send and receive emails.</a:t>
            </a:r>
            <a:endParaRPr lang="en-PK" dirty="0"/>
          </a:p>
        </p:txBody>
      </p:sp>
    </p:spTree>
    <p:extLst>
      <p:ext uri="{BB962C8B-B14F-4D97-AF65-F5344CB8AC3E}">
        <p14:creationId xmlns:p14="http://schemas.microsoft.com/office/powerpoint/2010/main" val="771726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Generations of computers</a:t>
            </a:r>
          </a:p>
        </p:txBody>
      </p:sp>
      <p:sp>
        <p:nvSpPr>
          <p:cNvPr id="3" name="Content Placeholder 2"/>
          <p:cNvSpPr>
            <a:spLocks noGrp="1"/>
          </p:cNvSpPr>
          <p:nvPr>
            <p:ph idx="1"/>
          </p:nvPr>
        </p:nvSpPr>
        <p:spPr>
          <a:xfrm>
            <a:off x="771939" y="2326792"/>
            <a:ext cx="10515600" cy="5032375"/>
          </a:xfrm>
        </p:spPr>
        <p:txBody>
          <a:bodyPr>
            <a:normAutofit/>
          </a:bodyPr>
          <a:lstStyle/>
          <a:p>
            <a:r>
              <a:rPr lang="en-US" b="1" dirty="0"/>
              <a:t>First generation (1951 – 1958)</a:t>
            </a:r>
          </a:p>
          <a:p>
            <a:pPr marL="571500"/>
            <a:r>
              <a:rPr lang="en-US" dirty="0"/>
              <a:t>Used vacuum tubes for internal operations</a:t>
            </a:r>
          </a:p>
          <a:p>
            <a:pPr marL="571500"/>
            <a:r>
              <a:rPr lang="en-US" dirty="0"/>
              <a:t>Used low-Level languages for programming (machine language) </a:t>
            </a:r>
          </a:p>
          <a:p>
            <a:pPr marL="571500"/>
            <a:r>
              <a:rPr lang="en-US" dirty="0"/>
              <a:t>Used magnetic drums for primary memory.</a:t>
            </a:r>
          </a:p>
          <a:p>
            <a:pPr marL="571500"/>
            <a:r>
              <a:rPr lang="en-US" dirty="0"/>
              <a:t>Primary memory was limited.</a:t>
            </a:r>
          </a:p>
          <a:p>
            <a:pPr marL="571500"/>
            <a:r>
              <a:rPr lang="en-US" dirty="0"/>
              <a:t>Heat and maintenance problems were there.</a:t>
            </a:r>
          </a:p>
          <a:p>
            <a:pPr marL="571500"/>
            <a:r>
              <a:rPr lang="en-US" dirty="0"/>
              <a:t>Used punch cards for input and outputs.</a:t>
            </a:r>
          </a:p>
          <a:p>
            <a:pPr marL="571500"/>
            <a:r>
              <a:rPr lang="en-US" dirty="0"/>
              <a:t>Input and output was slow.</a:t>
            </a:r>
          </a:p>
          <a:p>
            <a:pPr marL="571500"/>
            <a:r>
              <a:rPr lang="en-US" dirty="0"/>
              <a:t>e.g. UNIVAC I, EDVAC </a:t>
            </a:r>
          </a:p>
          <a:p>
            <a:endParaRPr lang="en-US" dirty="0"/>
          </a:p>
        </p:txBody>
      </p:sp>
    </p:spTree>
    <p:extLst>
      <p:ext uri="{BB962C8B-B14F-4D97-AF65-F5344CB8AC3E}">
        <p14:creationId xmlns:p14="http://schemas.microsoft.com/office/powerpoint/2010/main" val="4149726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Generations of computers</a:t>
            </a:r>
          </a:p>
        </p:txBody>
      </p:sp>
      <p:sp>
        <p:nvSpPr>
          <p:cNvPr id="3" name="Content Placeholder 2"/>
          <p:cNvSpPr>
            <a:spLocks noGrp="1"/>
          </p:cNvSpPr>
          <p:nvPr>
            <p:ph idx="1"/>
          </p:nvPr>
        </p:nvSpPr>
        <p:spPr>
          <a:xfrm>
            <a:off x="705678" y="2459314"/>
            <a:ext cx="10515600" cy="5032375"/>
          </a:xfrm>
        </p:spPr>
        <p:txBody>
          <a:bodyPr>
            <a:normAutofit/>
          </a:bodyPr>
          <a:lstStyle/>
          <a:p>
            <a:r>
              <a:rPr lang="en-US" b="1" dirty="0"/>
              <a:t>Third generation (1965 – 1970)</a:t>
            </a:r>
          </a:p>
          <a:p>
            <a:pPr marL="628650"/>
            <a:r>
              <a:rPr lang="en-US" dirty="0"/>
              <a:t>Used (ICs) on silicon chips for internal operations.</a:t>
            </a:r>
          </a:p>
          <a:p>
            <a:pPr marL="628650"/>
            <a:r>
              <a:rPr lang="en-US" dirty="0"/>
              <a:t>Memory capacity was increased.</a:t>
            </a:r>
          </a:p>
          <a:p>
            <a:pPr marL="628650"/>
            <a:r>
              <a:rPr lang="en-US" dirty="0"/>
              <a:t>Minicomputers became a common use.</a:t>
            </a:r>
          </a:p>
          <a:p>
            <a:pPr marL="628650"/>
            <a:r>
              <a:rPr lang="en-US" dirty="0"/>
              <a:t>Software industry emerged.</a:t>
            </a:r>
          </a:p>
          <a:p>
            <a:pPr marL="628650"/>
            <a:r>
              <a:rPr lang="en-US" dirty="0"/>
              <a:t>Reduction in size and cost of computers happened. </a:t>
            </a:r>
          </a:p>
          <a:p>
            <a:pPr marL="628650"/>
            <a:r>
              <a:rPr lang="en-US" dirty="0"/>
              <a:t>Increase in speed and reliability. </a:t>
            </a:r>
          </a:p>
          <a:p>
            <a:pPr marL="628650"/>
            <a:r>
              <a:rPr lang="en-US" dirty="0"/>
              <a:t>E.g. HONEY WELL-6000 SERIES</a:t>
            </a:r>
            <a:endParaRPr lang="en-US" b="1" dirty="0"/>
          </a:p>
        </p:txBody>
      </p:sp>
    </p:spTree>
    <p:extLst>
      <p:ext uri="{BB962C8B-B14F-4D97-AF65-F5344CB8AC3E}">
        <p14:creationId xmlns:p14="http://schemas.microsoft.com/office/powerpoint/2010/main" val="3062358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Generations of computers</a:t>
            </a:r>
          </a:p>
        </p:txBody>
      </p:sp>
      <p:sp>
        <p:nvSpPr>
          <p:cNvPr id="3" name="Content Placeholder 2"/>
          <p:cNvSpPr>
            <a:spLocks noGrp="1"/>
          </p:cNvSpPr>
          <p:nvPr>
            <p:ph idx="1"/>
          </p:nvPr>
        </p:nvSpPr>
        <p:spPr>
          <a:xfrm>
            <a:off x="679174" y="2273784"/>
            <a:ext cx="10515600" cy="5032375"/>
          </a:xfrm>
        </p:spPr>
        <p:txBody>
          <a:bodyPr>
            <a:normAutofit/>
          </a:bodyPr>
          <a:lstStyle/>
          <a:p>
            <a:r>
              <a:rPr lang="en-US" b="1" dirty="0"/>
              <a:t>Fourth generation (1971 – today)</a:t>
            </a:r>
          </a:p>
          <a:p>
            <a:pPr marL="628650" indent="-285750"/>
            <a:r>
              <a:rPr lang="en-US" dirty="0"/>
              <a:t>Used Large Scale Integration (LSI) and Very Large Scale Integration (VLSI) for internal operations.</a:t>
            </a:r>
          </a:p>
          <a:p>
            <a:pPr marL="628650" indent="-285750"/>
            <a:r>
              <a:rPr lang="en-US" dirty="0"/>
              <a:t>Development of the microprocessor happened.</a:t>
            </a:r>
          </a:p>
          <a:p>
            <a:pPr marL="628650" indent="-285750"/>
            <a:r>
              <a:rPr lang="en-US" dirty="0"/>
              <a:t>Introductions of micro and super computers.</a:t>
            </a:r>
          </a:p>
          <a:p>
            <a:pPr marL="628650" indent="-285750"/>
            <a:r>
              <a:rPr lang="en-US" dirty="0"/>
              <a:t>Increase in speed, power and storage capacity.</a:t>
            </a:r>
          </a:p>
          <a:p>
            <a:pPr marL="628650" indent="-285750"/>
            <a:r>
              <a:rPr lang="en-US" dirty="0"/>
              <a:t>Parallel processing was introduced.</a:t>
            </a:r>
          </a:p>
          <a:p>
            <a:pPr marL="628650" indent="-285750"/>
            <a:r>
              <a:rPr lang="en-US" dirty="0"/>
              <a:t>Artificial intelligence and expert systems were introduced.</a:t>
            </a:r>
          </a:p>
          <a:p>
            <a:pPr marL="628650" indent="-285750"/>
            <a:r>
              <a:rPr lang="en-US" dirty="0"/>
              <a:t>Robotics was introduced.</a:t>
            </a:r>
          </a:p>
          <a:p>
            <a:pPr marL="628650" indent="-285750"/>
            <a:r>
              <a:rPr lang="en-US" dirty="0"/>
              <a:t>Increased use of Micro/Personal Computers. </a:t>
            </a:r>
          </a:p>
          <a:p>
            <a:pPr marL="628650" indent="-285750"/>
            <a:r>
              <a:rPr lang="en-US" dirty="0"/>
              <a:t>E.g. Apple II, IBM PC Micro Computers</a:t>
            </a:r>
            <a:endParaRPr lang="en-US" b="1" dirty="0"/>
          </a:p>
        </p:txBody>
      </p:sp>
    </p:spTree>
    <p:extLst>
      <p:ext uri="{BB962C8B-B14F-4D97-AF65-F5344CB8AC3E}">
        <p14:creationId xmlns:p14="http://schemas.microsoft.com/office/powerpoint/2010/main" val="2550493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791</TotalTime>
  <Words>3833</Words>
  <Application>Microsoft Office PowerPoint</Application>
  <PresentationFormat>Widescreen</PresentationFormat>
  <Paragraphs>441</Paragraphs>
  <Slides>69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69</vt:i4>
      </vt:variant>
    </vt:vector>
  </HeadingPairs>
  <TitlesOfParts>
    <vt:vector size="80" baseType="lpstr">
      <vt:lpstr>Arial</vt:lpstr>
      <vt:lpstr>Century Gothic</vt:lpstr>
      <vt:lpstr>Inter</vt:lpstr>
      <vt:lpstr>Montserrat</vt:lpstr>
      <vt:lpstr>Nunito</vt:lpstr>
      <vt:lpstr>Rubik</vt:lpstr>
      <vt:lpstr>Times New Roman</vt:lpstr>
      <vt:lpstr>Verdana</vt:lpstr>
      <vt:lpstr>Wingdings</vt:lpstr>
      <vt:lpstr>Wingdings 3</vt:lpstr>
      <vt:lpstr>Ion Boardroom</vt:lpstr>
      <vt:lpstr>Computer Systems</vt:lpstr>
      <vt:lpstr>Overview of Computer Systems</vt:lpstr>
      <vt:lpstr>Brief History of Computers System</vt:lpstr>
      <vt:lpstr>Brief History of Computers System</vt:lpstr>
      <vt:lpstr>Brief History of Computers System</vt:lpstr>
      <vt:lpstr>The Parts of a Computer System</vt:lpstr>
      <vt:lpstr>Generations of computers</vt:lpstr>
      <vt:lpstr>Generations of computers</vt:lpstr>
      <vt:lpstr>Generations of computers</vt:lpstr>
      <vt:lpstr>Generations of computers</vt:lpstr>
      <vt:lpstr>Parts of the computer</vt:lpstr>
      <vt:lpstr>Input Devices</vt:lpstr>
      <vt:lpstr>Input Devices</vt:lpstr>
      <vt:lpstr>Output Devices</vt:lpstr>
      <vt:lpstr>Output Devices</vt:lpstr>
      <vt:lpstr>Ports and Expansion cards</vt:lpstr>
      <vt:lpstr>System Unit</vt:lpstr>
      <vt:lpstr>Microprocessor</vt:lpstr>
      <vt:lpstr>Microprocessor</vt:lpstr>
      <vt:lpstr>Motherboard</vt:lpstr>
      <vt:lpstr>Storage Devices</vt:lpstr>
      <vt:lpstr>Storage devices</vt:lpstr>
      <vt:lpstr>Storage devices</vt:lpstr>
      <vt:lpstr>Von Neumann Architecture</vt:lpstr>
      <vt:lpstr>Von Neumann Architecture</vt:lpstr>
      <vt:lpstr>Von Neumann Architecture</vt:lpstr>
      <vt:lpstr>Memory Unit</vt:lpstr>
      <vt:lpstr>Memory Terminology</vt:lpstr>
      <vt:lpstr>Memory Types</vt:lpstr>
      <vt:lpstr>Software Engineering</vt:lpstr>
      <vt:lpstr>Types</vt:lpstr>
      <vt:lpstr>Software Engineering</vt:lpstr>
      <vt:lpstr>Hardware Engineering</vt:lpstr>
      <vt:lpstr>System Software</vt:lpstr>
      <vt:lpstr>Operating System</vt:lpstr>
      <vt:lpstr>Operating System</vt:lpstr>
      <vt:lpstr>Application Software</vt:lpstr>
      <vt:lpstr>Programming Languages</vt:lpstr>
      <vt:lpstr>Low Level Languages </vt:lpstr>
      <vt:lpstr>High Level Languages</vt:lpstr>
      <vt:lpstr>Compilers and Interpreters </vt:lpstr>
      <vt:lpstr>Object Oriented Programming Language</vt:lpstr>
      <vt:lpstr>Data Communication</vt:lpstr>
      <vt:lpstr>Data Communication</vt:lpstr>
      <vt:lpstr>Data Communication Characteristics</vt:lpstr>
      <vt:lpstr>Network Communication Modes</vt:lpstr>
      <vt:lpstr>Network Communication Modes</vt:lpstr>
      <vt:lpstr>Network Communication Modes</vt:lpstr>
      <vt:lpstr>Synchronous Transmission</vt:lpstr>
      <vt:lpstr>Asynchronous Transmission</vt:lpstr>
      <vt:lpstr>Communication Devices</vt:lpstr>
      <vt:lpstr>Cont.…</vt:lpstr>
      <vt:lpstr>Cont...</vt:lpstr>
      <vt:lpstr>Cont.…</vt:lpstr>
      <vt:lpstr>Cont...</vt:lpstr>
      <vt:lpstr>Computer Network Architecture</vt:lpstr>
      <vt:lpstr>Peer-To-Peer network</vt:lpstr>
      <vt:lpstr>Client/Server network</vt:lpstr>
      <vt:lpstr>Types of Computer Network</vt:lpstr>
      <vt:lpstr>LAN(Local Area Network)</vt:lpstr>
      <vt:lpstr>WAN(Wide Area Network) </vt:lpstr>
      <vt:lpstr>PAN(Personal Area Network)</vt:lpstr>
      <vt:lpstr>Virtual Private Network </vt:lpstr>
      <vt:lpstr>Network Topologies</vt:lpstr>
      <vt:lpstr>Ring Topology</vt:lpstr>
      <vt:lpstr>Star Topology</vt:lpstr>
      <vt:lpstr>Mesh Topology</vt:lpstr>
      <vt:lpstr>Network Protocols</vt:lpstr>
      <vt:lpstr>Network Protocols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Computer Systems</dc:title>
  <dc:creator>Microsoft account</dc:creator>
  <cp:lastModifiedBy>Muhammad Riaz</cp:lastModifiedBy>
  <cp:revision>167</cp:revision>
  <dcterms:created xsi:type="dcterms:W3CDTF">2024-01-27T02:25:50Z</dcterms:created>
  <dcterms:modified xsi:type="dcterms:W3CDTF">2025-01-11T13:30:40Z</dcterms:modified>
</cp:coreProperties>
</file>